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9" r:id="rId4"/>
    <p:sldId id="260" r:id="rId5"/>
    <p:sldId id="261" r:id="rId6"/>
    <p:sldId id="267" r:id="rId7"/>
    <p:sldId id="268" r:id="rId8"/>
    <p:sldId id="262" r:id="rId9"/>
    <p:sldId id="271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85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139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66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37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2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2017/6/8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2017/6/8 Thursday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/>
              <a:t>西北农林科技大学    物理实验教学示范中心</a:t>
            </a:r>
            <a:endParaRPr lang="zh-CN" altLang="en-US" sz="1100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873" y="7024"/>
            <a:ext cx="3240000" cy="60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光的等厚干涉现象与应用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val="15980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1. </a:t>
            </a:r>
            <a:r>
              <a:rPr lang="zh-CN" altLang="en-US" dirty="0">
                <a:solidFill>
                  <a:schemeClr val="tx1"/>
                </a:solidFill>
              </a:rPr>
              <a:t>牛顿环仪固定螺丝应松紧适中，平凸透镜和平板玻璃固定完好，同时中心接触面较小，形变较小；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2. </a:t>
            </a:r>
            <a:r>
              <a:rPr lang="zh-CN" altLang="en-US" dirty="0">
                <a:solidFill>
                  <a:schemeClr val="tx1"/>
                </a:solidFill>
              </a:rPr>
              <a:t>读数过程读数轮只能沿单一方向转动，若出现反转，则会引入“</a:t>
            </a:r>
            <a:r>
              <a:rPr lang="zh-CN" altLang="en-US" dirty="0">
                <a:solidFill>
                  <a:srgbClr val="FF0000"/>
                </a:solidFill>
              </a:rPr>
              <a:t>空程误差</a:t>
            </a:r>
            <a:r>
              <a:rPr lang="zh-CN" altLang="en-US" dirty="0">
                <a:solidFill>
                  <a:schemeClr val="tx1"/>
                </a:solidFill>
              </a:rPr>
              <a:t>”，</a:t>
            </a:r>
            <a:r>
              <a:rPr lang="zh-CN" altLang="en-US" b="1" dirty="0">
                <a:solidFill>
                  <a:srgbClr val="FF0000"/>
                </a:solidFill>
              </a:rPr>
              <a:t>所有读数作废</a:t>
            </a:r>
            <a:r>
              <a:rPr lang="zh-CN" altLang="en-US" dirty="0">
                <a:solidFill>
                  <a:schemeClr val="tx1"/>
                </a:solidFill>
              </a:rPr>
              <a:t>，实验需要重做；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3. </a:t>
            </a:r>
            <a:r>
              <a:rPr lang="zh-CN" altLang="en-US" dirty="0">
                <a:solidFill>
                  <a:schemeClr val="tx1"/>
                </a:solidFill>
              </a:rPr>
              <a:t>位置读数需估读一位，注意</a:t>
            </a:r>
            <a:r>
              <a:rPr lang="zh-CN" altLang="en-US" dirty="0">
                <a:solidFill>
                  <a:srgbClr val="FF0000"/>
                </a:solidFill>
              </a:rPr>
              <a:t>读数轮与主尺读数的对应关系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</a:rPr>
              <a:t>牛顿环等厚干涉首次出现在英国科学家罗伯特</a:t>
            </a:r>
            <a:r>
              <a:rPr lang="en-US" altLang="zh-CN" sz="2000" dirty="0">
                <a:solidFill>
                  <a:schemeClr val="tx1"/>
                </a:solidFill>
              </a:rPr>
              <a:t>·</a:t>
            </a:r>
            <a:r>
              <a:rPr lang="zh-CN" altLang="en-US" sz="2000" dirty="0">
                <a:solidFill>
                  <a:schemeClr val="tx1"/>
                </a:solidFill>
              </a:rPr>
              <a:t>胡克（</a:t>
            </a:r>
            <a:r>
              <a:rPr lang="en-US" altLang="zh-CN" sz="2000" dirty="0">
                <a:solidFill>
                  <a:schemeClr val="tx1"/>
                </a:solidFill>
              </a:rPr>
              <a:t>Robert Hooke, 1635-1703</a:t>
            </a:r>
            <a:r>
              <a:rPr lang="zh-CN" altLang="en-US" sz="2000" dirty="0">
                <a:solidFill>
                  <a:schemeClr val="tx1"/>
                </a:solidFill>
              </a:rPr>
              <a:t>）的专著</a:t>
            </a:r>
            <a:r>
              <a:rPr lang="en-US" altLang="zh-CN" sz="2000" dirty="0">
                <a:solidFill>
                  <a:schemeClr val="tx1"/>
                </a:solidFill>
              </a:rPr>
              <a:t>《</a:t>
            </a:r>
            <a:r>
              <a:rPr lang="zh-CN" altLang="en-US" sz="2000" dirty="0">
                <a:solidFill>
                  <a:schemeClr val="tx1"/>
                </a:solidFill>
              </a:rPr>
              <a:t>显微术</a:t>
            </a:r>
            <a:r>
              <a:rPr lang="en-US" altLang="zh-CN" sz="2000" dirty="0">
                <a:solidFill>
                  <a:schemeClr val="tx1"/>
                </a:solidFill>
              </a:rPr>
              <a:t>》</a:t>
            </a:r>
            <a:r>
              <a:rPr lang="zh-CN" altLang="en-US" sz="2000" dirty="0">
                <a:solidFill>
                  <a:schemeClr val="tx1"/>
                </a:solidFill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</a:rPr>
              <a:t>《</a:t>
            </a:r>
            <a:r>
              <a:rPr lang="en-US" altLang="zh-CN" sz="2000" dirty="0" err="1">
                <a:solidFill>
                  <a:schemeClr val="tx1"/>
                </a:solidFill>
              </a:rPr>
              <a:t>Micrographia</a:t>
            </a:r>
            <a:r>
              <a:rPr lang="en-US" altLang="zh-CN" sz="2000" dirty="0">
                <a:solidFill>
                  <a:schemeClr val="tx1"/>
                </a:solidFill>
              </a:rPr>
              <a:t>》</a:t>
            </a:r>
            <a:r>
              <a:rPr lang="zh-CN" altLang="en-US" sz="2000" dirty="0">
                <a:solidFill>
                  <a:schemeClr val="tx1"/>
                </a:solidFill>
              </a:rPr>
              <a:t>），而后伊萨克</a:t>
            </a:r>
            <a:r>
              <a:rPr lang="en-US" altLang="zh-CN" sz="2000" dirty="0">
                <a:solidFill>
                  <a:schemeClr val="tx1"/>
                </a:solidFill>
              </a:rPr>
              <a:t>·</a:t>
            </a:r>
            <a:r>
              <a:rPr lang="zh-CN" altLang="en-US" sz="2000" dirty="0">
                <a:solidFill>
                  <a:schemeClr val="tx1"/>
                </a:solidFill>
              </a:rPr>
              <a:t>牛顿（</a:t>
            </a:r>
            <a:r>
              <a:rPr lang="en-US" altLang="zh-CN" sz="2000" dirty="0">
                <a:solidFill>
                  <a:schemeClr val="tx1"/>
                </a:solidFill>
              </a:rPr>
              <a:t>Isaac Newton, 1643-1727</a:t>
            </a:r>
            <a:r>
              <a:rPr lang="zh-CN" altLang="en-US" sz="2000" dirty="0">
                <a:solidFill>
                  <a:schemeClr val="tx1"/>
                </a:solidFill>
              </a:rPr>
              <a:t>）对其科学原理进行了分析。</a:t>
            </a:r>
            <a:endParaRPr lang="en-US" altLang="zh-CN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</a:rPr>
              <a:t>目前，此类干涉被应用于精密光学元件的平整度</a:t>
            </a:r>
            <a:r>
              <a:rPr lang="en-US" altLang="zh-CN" sz="2000" dirty="0">
                <a:solidFill>
                  <a:schemeClr val="tx1"/>
                </a:solidFill>
              </a:rPr>
              <a:t>/</a:t>
            </a:r>
            <a:r>
              <a:rPr lang="zh-CN" altLang="en-US" sz="2000" dirty="0">
                <a:solidFill>
                  <a:schemeClr val="tx1"/>
                </a:solidFill>
              </a:rPr>
              <a:t>弯曲度检测。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upload.wikimedia.org/wikipedia/commons/thumb/0/08/Micrographia_title_page.gif/200px-Micrographia_title_pa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273" y="2059847"/>
            <a:ext cx="1539527" cy="243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3 Portrait of Robert Hook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55" y="2059847"/>
            <a:ext cx="111698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rtrait of man in black with shoulder-length, wavy brown hair, a large sharp nose, and a distracted gaz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595" y="2059847"/>
            <a:ext cx="967127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11529" y="3390509"/>
            <a:ext cx="1214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罗伯特</a:t>
            </a:r>
            <a:r>
              <a:rPr lang="en-US" altLang="zh-CN" sz="1400" dirty="0"/>
              <a:t>·</a:t>
            </a:r>
            <a:r>
              <a:rPr lang="zh-CN" altLang="en-US" sz="1400" dirty="0"/>
              <a:t>胡克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43779" y="3393363"/>
            <a:ext cx="11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伊萨克</a:t>
            </a:r>
            <a:r>
              <a:rPr lang="en-US" altLang="zh-CN" sz="1400" dirty="0"/>
              <a:t>·</a:t>
            </a:r>
            <a:r>
              <a:rPr lang="zh-CN" altLang="en-US" sz="1400" dirty="0"/>
              <a:t>牛顿</a:t>
            </a:r>
          </a:p>
        </p:txBody>
      </p:sp>
      <p:pic>
        <p:nvPicPr>
          <p:cNvPr id="1032" name="Picture 8" descr="https://upload.wikimedia.org/wikipedia/commons/thumb/0/08/Newton_rings.jpg/220px-Newton_ring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33" y="4822606"/>
            <a:ext cx="1606606" cy="107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8835216" y="6269215"/>
            <a:ext cx="138531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rgbClr val="FF0000"/>
                </a:solidFill>
              </a:rPr>
              <a:t>*</a:t>
            </a:r>
            <a:r>
              <a:rPr lang="zh-CN" altLang="en-US" sz="900" dirty="0">
                <a:solidFill>
                  <a:srgbClr val="FF0000"/>
                </a:solidFill>
              </a:rPr>
              <a:t>图片来自</a:t>
            </a:r>
            <a:r>
              <a:rPr lang="en-US" altLang="zh-CN" sz="900" dirty="0" err="1">
                <a:solidFill>
                  <a:srgbClr val="FF0000"/>
                </a:solidFill>
              </a:rPr>
              <a:t>wikipedia</a:t>
            </a:r>
            <a:r>
              <a:rPr lang="zh-CN" altLang="en-US" sz="900" dirty="0">
                <a:solidFill>
                  <a:srgbClr val="FF0000"/>
                </a:solidFill>
              </a:rPr>
              <a:t>网站</a:t>
            </a:r>
          </a:p>
        </p:txBody>
      </p:sp>
    </p:spTree>
    <p:extLst>
      <p:ext uri="{BB962C8B-B14F-4D97-AF65-F5344CB8AC3E}">
        <p14:creationId xmlns:p14="http://schemas.microsoft.com/office/powerpoint/2010/main" val="29654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通过牛顿环干涉的观测，理解光的等厚干涉原理；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掌握测量显微镜的使用方法；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/>
              <a:t>理解运用牛顿环仪测量某些物理量的方法。</a:t>
            </a:r>
          </a:p>
        </p:txBody>
      </p:sp>
    </p:spTree>
    <p:extLst>
      <p:ext uri="{BB962C8B-B14F-4D97-AF65-F5344CB8AC3E}">
        <p14:creationId xmlns:p14="http://schemas.microsoft.com/office/powerpoint/2010/main" val="34343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牛顿环仪；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测量显微镜；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/>
              <a:t>钠光灯。</a:t>
            </a:r>
            <a:endParaRPr lang="en-US" altLang="zh-CN" dirty="0"/>
          </a:p>
        </p:txBody>
      </p:sp>
      <p:pic>
        <p:nvPicPr>
          <p:cNvPr id="5" name="Picture 4" descr="RIMG01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2" t="18750" r="21219" b="10001"/>
          <a:stretch>
            <a:fillRect/>
          </a:stretch>
        </p:blipFill>
        <p:spPr bwMode="auto">
          <a:xfrm>
            <a:off x="5181476" y="2617888"/>
            <a:ext cx="1367778" cy="118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E:\物理教案\教材编辑2016\牛顿环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7" y="2419351"/>
            <a:ext cx="2865120" cy="244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物理教案\教材编辑2016\牛顿环玻璃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072" y="3966886"/>
            <a:ext cx="2140585" cy="80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11366" y="19452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牛顿环仪</a:t>
            </a:r>
            <a:endParaRPr lang="zh-CN" altLang="en-US" dirty="0"/>
          </a:p>
        </p:txBody>
      </p:sp>
      <p:cxnSp>
        <p:nvCxnSpPr>
          <p:cNvPr id="8" name="直接连接符 7"/>
          <p:cNvCxnSpPr>
            <a:stCxn id="3" idx="2"/>
          </p:cNvCxnSpPr>
          <p:nvPr/>
        </p:nvCxnSpPr>
        <p:spPr>
          <a:xfrm>
            <a:off x="5865364" y="2314575"/>
            <a:ext cx="1" cy="42862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469669" y="3343274"/>
            <a:ext cx="288195" cy="68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115050" y="3640138"/>
            <a:ext cx="152156" cy="39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20084" y="48609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平凸镜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5365" y="487624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平板玻璃</a:t>
            </a:r>
            <a:endParaRPr lang="zh-CN" altLang="en-US" dirty="0"/>
          </a:p>
        </p:txBody>
      </p:sp>
      <p:cxnSp>
        <p:nvCxnSpPr>
          <p:cNvPr id="17" name="直接连接符 16"/>
          <p:cNvCxnSpPr>
            <a:endCxn id="18" idx="0"/>
          </p:cNvCxnSpPr>
          <p:nvPr/>
        </p:nvCxnSpPr>
        <p:spPr>
          <a:xfrm flipH="1">
            <a:off x="5158666" y="4657725"/>
            <a:ext cx="22810" cy="20320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endCxn id="19" idx="0"/>
          </p:cNvCxnSpPr>
          <p:nvPr/>
        </p:nvCxnSpPr>
        <p:spPr>
          <a:xfrm flipH="1">
            <a:off x="6419363" y="4632932"/>
            <a:ext cx="18479" cy="24331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68930" y="19452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钠光灯</a:t>
            </a:r>
            <a:endParaRPr lang="zh-CN" altLang="en-US" dirty="0"/>
          </a:p>
        </p:txBody>
      </p:sp>
      <p:cxnSp>
        <p:nvCxnSpPr>
          <p:cNvPr id="26" name="直接连接符 25"/>
          <p:cNvCxnSpPr>
            <a:stCxn id="25" idx="2"/>
          </p:cNvCxnSpPr>
          <p:nvPr/>
        </p:nvCxnSpPr>
        <p:spPr>
          <a:xfrm>
            <a:off x="7807512" y="2314575"/>
            <a:ext cx="87980" cy="2143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652607" y="194524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测量显微镜</a:t>
            </a:r>
            <a:endParaRPr lang="zh-CN" altLang="en-US" dirty="0"/>
          </a:p>
        </p:txBody>
      </p:sp>
      <p:cxnSp>
        <p:nvCxnSpPr>
          <p:cNvPr id="30" name="直接连接符 29"/>
          <p:cNvCxnSpPr>
            <a:stCxn id="29" idx="2"/>
          </p:cNvCxnSpPr>
          <p:nvPr/>
        </p:nvCxnSpPr>
        <p:spPr>
          <a:xfrm flipH="1">
            <a:off x="9214338" y="2314575"/>
            <a:ext cx="107683" cy="3033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7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牛顿环仪由一个平凸透镜和一个平板玻璃构成，它们之间的空气层厚度 </a:t>
            </a:r>
            <a:r>
              <a:rPr lang="en-US" altLang="zh-CN" sz="1800" i="1" dirty="0">
                <a:solidFill>
                  <a:schemeClr val="tx1"/>
                </a:solidFill>
              </a:rPr>
              <a:t>d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随 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的增加逐渐增大。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平凸透镜凸面的曲率半径 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很大，因此 </a:t>
            </a:r>
            <a:r>
              <a:rPr lang="en-US" altLang="zh-CN" sz="1800" i="1" dirty="0">
                <a:solidFill>
                  <a:schemeClr val="tx1"/>
                </a:solidFill>
              </a:rPr>
              <a:t>d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极小，可与光波波长相比拟，它决定了干涉图样的分布（即空气层厚度的“</a:t>
            </a:r>
            <a:r>
              <a:rPr lang="zh-CN" altLang="en-US" sz="1800" dirty="0">
                <a:solidFill>
                  <a:srgbClr val="FF0000"/>
                </a:solidFill>
              </a:rPr>
              <a:t>等高线</a:t>
            </a:r>
            <a:r>
              <a:rPr lang="zh-CN" altLang="en-US" sz="1800" dirty="0">
                <a:solidFill>
                  <a:schemeClr val="tx1"/>
                </a:solidFill>
              </a:rPr>
              <a:t>”）。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303264" y="1867841"/>
            <a:ext cx="2880000" cy="3414104"/>
            <a:chOff x="9020352" y="1023809"/>
            <a:chExt cx="2880000" cy="3414104"/>
          </a:xfrm>
        </p:grpSpPr>
        <p:grpSp>
          <p:nvGrpSpPr>
            <p:cNvPr id="32" name="组合 31"/>
            <p:cNvGrpSpPr/>
            <p:nvPr/>
          </p:nvGrpSpPr>
          <p:grpSpPr>
            <a:xfrm>
              <a:off x="9020352" y="1023809"/>
              <a:ext cx="2880000" cy="3414104"/>
              <a:chOff x="9032452" y="1963736"/>
              <a:chExt cx="2880000" cy="3414104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9032452" y="1963736"/>
                <a:ext cx="2880000" cy="3414104"/>
                <a:chOff x="8460972" y="1745712"/>
                <a:chExt cx="2880000" cy="3414104"/>
              </a:xfrm>
            </p:grpSpPr>
            <p:sp>
              <p:nvSpPr>
                <p:cNvPr id="56" name="弧形 55"/>
                <p:cNvSpPr>
                  <a:spLocks noChangeAspect="1"/>
                </p:cNvSpPr>
                <p:nvPr/>
              </p:nvSpPr>
              <p:spPr>
                <a:xfrm rot="8100000">
                  <a:off x="8460972" y="1745712"/>
                  <a:ext cx="2880000" cy="2880000"/>
                </a:xfrm>
                <a:prstGeom prst="arc">
                  <a:avLst>
                    <a:gd name="adj1" fmla="val 16932046"/>
                    <a:gd name="adj2" fmla="val 20839786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矩形 56"/>
                <p:cNvSpPr/>
                <p:nvPr/>
              </p:nvSpPr>
              <p:spPr>
                <a:xfrm>
                  <a:off x="8909734" y="3168128"/>
                  <a:ext cx="1944000" cy="12324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矩形 57"/>
                <p:cNvSpPr/>
                <p:nvPr/>
              </p:nvSpPr>
              <p:spPr>
                <a:xfrm>
                  <a:off x="9126416" y="4623485"/>
                  <a:ext cx="1582615" cy="53633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9134110" y="3859058"/>
                  <a:ext cx="1548000" cy="53633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0" name="直接连接符 59"/>
                <p:cNvCxnSpPr>
                  <a:stCxn id="56" idx="2"/>
                </p:cNvCxnSpPr>
                <p:nvPr/>
              </p:nvCxnSpPr>
              <p:spPr>
                <a:xfrm flipV="1">
                  <a:off x="9130873" y="3864213"/>
                  <a:ext cx="3513" cy="538276"/>
                </a:xfrm>
                <a:prstGeom prst="line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接连接符 60"/>
                <p:cNvCxnSpPr/>
                <p:nvPr/>
              </p:nvCxnSpPr>
              <p:spPr>
                <a:xfrm flipV="1">
                  <a:off x="10672190" y="3864213"/>
                  <a:ext cx="3513" cy="538276"/>
                </a:xfrm>
                <a:prstGeom prst="line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接连接符 61"/>
                <p:cNvCxnSpPr/>
                <p:nvPr/>
              </p:nvCxnSpPr>
              <p:spPr>
                <a:xfrm flipH="1">
                  <a:off x="9135208" y="3864213"/>
                  <a:ext cx="153873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直接连接符 42"/>
              <p:cNvCxnSpPr/>
              <p:nvPr/>
            </p:nvCxnSpPr>
            <p:spPr>
              <a:xfrm>
                <a:off x="11336211" y="4749847"/>
                <a:ext cx="14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11336211" y="4849495"/>
                <a:ext cx="14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箭头连接符 44"/>
              <p:cNvCxnSpPr/>
              <p:nvPr/>
            </p:nvCxnSpPr>
            <p:spPr>
              <a:xfrm>
                <a:off x="11408211" y="4397390"/>
                <a:ext cx="0" cy="35245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/>
              <p:cNvCxnSpPr/>
              <p:nvPr/>
            </p:nvCxnSpPr>
            <p:spPr>
              <a:xfrm flipV="1">
                <a:off x="11408211" y="4858261"/>
                <a:ext cx="0" cy="2681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1479649" y="457361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zh-CN" alt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10498828" y="3993378"/>
                <a:ext cx="50400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10621907" y="3676800"/>
                <a:ext cx="2744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zh-CN" alt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 flipV="1">
                <a:off x="11002070" y="4743959"/>
                <a:ext cx="0" cy="10800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直接连接符 7"/>
            <p:cNvCxnSpPr/>
            <p:nvPr/>
          </p:nvCxnSpPr>
          <p:spPr>
            <a:xfrm>
              <a:off x="10495520" y="2978716"/>
              <a:ext cx="0" cy="1494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10990728" y="2981425"/>
              <a:ext cx="0" cy="1494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10486728" y="3163440"/>
              <a:ext cx="0" cy="69459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10990728" y="3174318"/>
              <a:ext cx="0" cy="612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E:\物理教案\教材编辑2016\牛顿环图样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492" y="3730018"/>
            <a:ext cx="1747520" cy="1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784723" y="553282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牛顿环仪结构示意图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24765" y="552403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牛顿环干涉图样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77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由光的干涉原理，反射光</a:t>
            </a:r>
            <a:r>
              <a:rPr lang="en-US" altLang="zh-CN" sz="1800" dirty="0">
                <a:solidFill>
                  <a:schemeClr val="tx1"/>
                </a:solidFill>
              </a:rPr>
              <a:t>2</a:t>
            </a:r>
            <a:r>
              <a:rPr lang="zh-CN" altLang="en-US" sz="1800" dirty="0">
                <a:solidFill>
                  <a:schemeClr val="tx1"/>
                </a:solidFill>
              </a:rPr>
              <a:t>与反射光</a:t>
            </a:r>
            <a:r>
              <a:rPr lang="en-US" altLang="zh-CN" sz="1800" dirty="0">
                <a:solidFill>
                  <a:schemeClr val="tx1"/>
                </a:solidFill>
              </a:rPr>
              <a:t>3</a:t>
            </a:r>
            <a:r>
              <a:rPr lang="zh-CN" altLang="en-US" sz="1800" dirty="0">
                <a:solidFill>
                  <a:schemeClr val="tx1"/>
                </a:solidFill>
              </a:rPr>
              <a:t>符合相干条件，它们的光程差为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         根据光的干涉理论，暗纹条件为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根据几何关系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 </a:t>
            </a:r>
            <a:endParaRPr lang="zh-CN" alt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800" dirty="0"/>
          </a:p>
        </p:txBody>
      </p:sp>
      <p:grpSp>
        <p:nvGrpSpPr>
          <p:cNvPr id="4" name="组合 3"/>
          <p:cNvGrpSpPr/>
          <p:nvPr/>
        </p:nvGrpSpPr>
        <p:grpSpPr>
          <a:xfrm>
            <a:off x="9032452" y="855944"/>
            <a:ext cx="2880000" cy="3414104"/>
            <a:chOff x="8979700" y="1745712"/>
            <a:chExt cx="2880000" cy="3414104"/>
          </a:xfrm>
        </p:grpSpPr>
        <p:grpSp>
          <p:nvGrpSpPr>
            <p:cNvPr id="5" name="组合 4"/>
            <p:cNvGrpSpPr/>
            <p:nvPr/>
          </p:nvGrpSpPr>
          <p:grpSpPr>
            <a:xfrm>
              <a:off x="8979700" y="1745712"/>
              <a:ext cx="2880000" cy="3414104"/>
              <a:chOff x="8460972" y="1745712"/>
              <a:chExt cx="2880000" cy="3414104"/>
            </a:xfrm>
          </p:grpSpPr>
          <p:sp>
            <p:nvSpPr>
              <p:cNvPr id="18" name="弧形 17"/>
              <p:cNvSpPr>
                <a:spLocks noChangeAspect="1"/>
              </p:cNvSpPr>
              <p:nvPr/>
            </p:nvSpPr>
            <p:spPr>
              <a:xfrm rot="8100000">
                <a:off x="8460972" y="1745712"/>
                <a:ext cx="2880000" cy="2880000"/>
              </a:xfrm>
              <a:prstGeom prst="arc">
                <a:avLst>
                  <a:gd name="adj1" fmla="val 16932046"/>
                  <a:gd name="adj2" fmla="val 2083978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8909734" y="3168128"/>
                <a:ext cx="1944000" cy="12324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9126416" y="4623485"/>
                <a:ext cx="1582615" cy="53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9134110" y="3859058"/>
                <a:ext cx="1548000" cy="53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" name="直接连接符 21"/>
              <p:cNvCxnSpPr>
                <a:stCxn id="18" idx="2"/>
              </p:cNvCxnSpPr>
              <p:nvPr/>
            </p:nvCxnSpPr>
            <p:spPr>
              <a:xfrm flipV="1">
                <a:off x="9130873" y="3864213"/>
                <a:ext cx="3513" cy="53827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flipV="1">
                <a:off x="10672190" y="3864213"/>
                <a:ext cx="3513" cy="538276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flipH="1">
                <a:off x="9135208" y="3864213"/>
                <a:ext cx="153873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箭头连接符 5"/>
            <p:cNvCxnSpPr/>
            <p:nvPr/>
          </p:nvCxnSpPr>
          <p:spPr>
            <a:xfrm>
              <a:off x="10902462" y="2804746"/>
              <a:ext cx="0" cy="1732084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V="1">
              <a:off x="10849713" y="3109408"/>
              <a:ext cx="0" cy="144000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V="1">
              <a:off x="10946427" y="3407577"/>
              <a:ext cx="0" cy="12240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0902462" y="4532237"/>
              <a:ext cx="0" cy="10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857128" y="27049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7030A0"/>
                  </a:solidFill>
                </a:rPr>
                <a:t>1</a:t>
              </a:r>
              <a:endParaRPr lang="zh-CN" altLang="en-US" dirty="0">
                <a:solidFill>
                  <a:srgbClr val="7030A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555442" y="29834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zh-CN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959892" y="32229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3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11283459" y="4531823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1283459" y="4631471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>
              <a:off x="11355459" y="4179366"/>
              <a:ext cx="0" cy="3524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flipV="1">
              <a:off x="11355459" y="4640237"/>
              <a:ext cx="0" cy="2681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426897" y="435559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825914"/>
              </p:ext>
            </p:extLst>
          </p:nvPr>
        </p:nvGraphicFramePr>
        <p:xfrm>
          <a:off x="3555025" y="2301711"/>
          <a:ext cx="1289538" cy="644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5025" y="2301711"/>
                        <a:ext cx="1289538" cy="644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149994"/>
              </p:ext>
            </p:extLst>
          </p:nvPr>
        </p:nvGraphicFramePr>
        <p:xfrm>
          <a:off x="2808409" y="3429156"/>
          <a:ext cx="15176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" name="Equation" r:id="rId6" imgW="927000" imgH="393480" progId="Equation.DSMT4">
                  <p:embed/>
                </p:oleObj>
              </mc:Choice>
              <mc:Fallback>
                <p:oleObj name="Equation" r:id="rId6" imgW="927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08409" y="3429156"/>
                        <a:ext cx="1517650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右大括号 26"/>
          <p:cNvSpPr/>
          <p:nvPr/>
        </p:nvSpPr>
        <p:spPr>
          <a:xfrm>
            <a:off x="6330421" y="2504855"/>
            <a:ext cx="180000" cy="120260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80335"/>
              </p:ext>
            </p:extLst>
          </p:nvPr>
        </p:nvGraphicFramePr>
        <p:xfrm>
          <a:off x="6697297" y="2788487"/>
          <a:ext cx="8937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9" name="Equation" r:id="rId8" imgW="545760" imgH="393480" progId="Equation.DSMT4">
                  <p:embed/>
                </p:oleObj>
              </mc:Choice>
              <mc:Fallback>
                <p:oleObj name="Equation" r:id="rId8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97297" y="2788487"/>
                        <a:ext cx="893763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794340"/>
              </p:ext>
            </p:extLst>
          </p:nvPr>
        </p:nvGraphicFramePr>
        <p:xfrm>
          <a:off x="4730131" y="3558354"/>
          <a:ext cx="14541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" name="Equation" r:id="rId10" imgW="888840" imgH="203040" progId="Equation.DSMT4">
                  <p:embed/>
                </p:oleObj>
              </mc:Choice>
              <mc:Fallback>
                <p:oleObj name="Equation" r:id="rId10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30131" y="3558354"/>
                        <a:ext cx="145415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直接连接符 36"/>
          <p:cNvCxnSpPr/>
          <p:nvPr/>
        </p:nvCxnSpPr>
        <p:spPr>
          <a:xfrm flipV="1">
            <a:off x="10477103" y="2296761"/>
            <a:ext cx="0" cy="13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0486728" y="3624931"/>
            <a:ext cx="5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cxnSpLocks noChangeAspect="1"/>
          </p:cNvCxnSpPr>
          <p:nvPr/>
        </p:nvCxnSpPr>
        <p:spPr>
          <a:xfrm flipH="1" flipV="1">
            <a:off x="10486719" y="2292601"/>
            <a:ext cx="497321" cy="13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21144" y="279217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zh-CN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0915" y="280119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R-d</a:t>
            </a:r>
            <a:endParaRPr lang="zh-CN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609807" y="331714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zh-CN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713863"/>
              </p:ext>
            </p:extLst>
          </p:nvPr>
        </p:nvGraphicFramePr>
        <p:xfrm>
          <a:off x="1755225" y="4480086"/>
          <a:ext cx="41036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" name="Equation" r:id="rId12" imgW="2501640" imgH="241200" progId="Equation.DSMT4">
                  <p:embed/>
                </p:oleObj>
              </mc:Choice>
              <mc:Fallback>
                <p:oleObj name="Equation" r:id="rId12" imgW="250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225" y="4480086"/>
                        <a:ext cx="4103688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988216"/>
              </p:ext>
            </p:extLst>
          </p:nvPr>
        </p:nvGraphicFramePr>
        <p:xfrm>
          <a:off x="5064373" y="4961574"/>
          <a:ext cx="895438" cy="572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2" name="Equation" r:id="rId14" imgW="672840" imgH="431640" progId="Equation.DSMT4">
                  <p:embed/>
                </p:oleObj>
              </mc:Choice>
              <mc:Fallback>
                <p:oleObj name="Equation" r:id="rId14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373" y="4961574"/>
                        <a:ext cx="895438" cy="572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矩形 44"/>
          <p:cNvSpPr/>
          <p:nvPr/>
        </p:nvSpPr>
        <p:spPr>
          <a:xfrm>
            <a:off x="5011618" y="4959879"/>
            <a:ext cx="1005707" cy="5434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6" name="对象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247903"/>
              </p:ext>
            </p:extLst>
          </p:nvPr>
        </p:nvGraphicFramePr>
        <p:xfrm>
          <a:off x="6330421" y="5406011"/>
          <a:ext cx="106203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" name="Equation" r:id="rId16" imgW="647640" imgH="241200" progId="Equation.DSMT4">
                  <p:embed/>
                </p:oleObj>
              </mc:Choice>
              <mc:Fallback>
                <p:oleObj name="Equation" r:id="rId16" imgW="647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421" y="5406011"/>
                        <a:ext cx="1062038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对象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428390"/>
              </p:ext>
            </p:extLst>
          </p:nvPr>
        </p:nvGraphicFramePr>
        <p:xfrm>
          <a:off x="3163561" y="5406011"/>
          <a:ext cx="15208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Equation" r:id="rId18" imgW="927000" imgH="241200" progId="Equation.DSMT4">
                  <p:embed/>
                </p:oleObj>
              </mc:Choice>
              <mc:Fallback>
                <p:oleObj name="Equation" r:id="rId18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561" y="5406011"/>
                        <a:ext cx="15208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右箭头 47"/>
          <p:cNvSpPr/>
          <p:nvPr/>
        </p:nvSpPr>
        <p:spPr>
          <a:xfrm>
            <a:off x="2469567" y="5512317"/>
            <a:ext cx="589085" cy="182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右箭头 48"/>
          <p:cNvSpPr/>
          <p:nvPr/>
        </p:nvSpPr>
        <p:spPr>
          <a:xfrm>
            <a:off x="4773170" y="5512317"/>
            <a:ext cx="1440000" cy="182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右大括号 49"/>
          <p:cNvSpPr/>
          <p:nvPr/>
        </p:nvSpPr>
        <p:spPr>
          <a:xfrm>
            <a:off x="7712931" y="3106156"/>
            <a:ext cx="180000" cy="253348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1" name="对象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399075"/>
              </p:ext>
            </p:extLst>
          </p:nvPr>
        </p:nvGraphicFramePr>
        <p:xfrm>
          <a:off x="7985865" y="3991775"/>
          <a:ext cx="11445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" name="Equation" r:id="rId20" imgW="698400" imgH="444240" progId="Equation.DSMT4">
                  <p:embed/>
                </p:oleObj>
              </mc:Choice>
              <mc:Fallback>
                <p:oleObj name="Equation" r:id="rId20" imgW="698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865" y="3991775"/>
                        <a:ext cx="11445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4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 smtClean="0"/>
              </a:p>
              <a:p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sz="1800" dirty="0" smtClean="0">
                    <a:solidFill>
                      <a:schemeClr val="tx1"/>
                    </a:solidFill>
                  </a:rPr>
                  <a:t>但是受多种因素影响，实测值不再满足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altLang="zh-CN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zh-CN" sz="1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zh-CN" altLang="en-US" sz="1800" dirty="0" smtClean="0">
                    <a:solidFill>
                      <a:schemeClr val="tx1"/>
                    </a:solidFill>
                  </a:rPr>
                  <a:t> 这一关系，</a:t>
                </a:r>
                <a:endParaRPr lang="zh-CN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310522"/>
              </p:ext>
            </p:extLst>
          </p:nvPr>
        </p:nvGraphicFramePr>
        <p:xfrm>
          <a:off x="1607438" y="2014296"/>
          <a:ext cx="11445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5" name="Equation" r:id="rId5" imgW="698400" imgH="444240" progId="Equation.DSMT4">
                  <p:embed/>
                </p:oleObj>
              </mc:Choice>
              <mc:Fallback>
                <p:oleObj name="Equation" r:id="rId5" imgW="698400" imgH="444240" progId="Equation.DSMT4">
                  <p:embed/>
                  <p:pic>
                    <p:nvPicPr>
                      <p:cNvPr id="0" name="对象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438" y="2014296"/>
                        <a:ext cx="11445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组合 38"/>
          <p:cNvGrpSpPr/>
          <p:nvPr/>
        </p:nvGrpSpPr>
        <p:grpSpPr>
          <a:xfrm>
            <a:off x="4452804" y="2549770"/>
            <a:ext cx="2880000" cy="3414104"/>
            <a:chOff x="2303264" y="1867841"/>
            <a:chExt cx="2880000" cy="3414104"/>
          </a:xfrm>
        </p:grpSpPr>
        <p:grpSp>
          <p:nvGrpSpPr>
            <p:cNvPr id="4" name="组合 3"/>
            <p:cNvGrpSpPr/>
            <p:nvPr/>
          </p:nvGrpSpPr>
          <p:grpSpPr>
            <a:xfrm>
              <a:off x="2303264" y="1867841"/>
              <a:ext cx="2880000" cy="3414104"/>
              <a:chOff x="9020352" y="1023809"/>
              <a:chExt cx="2880000" cy="341410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9020352" y="1023809"/>
                <a:ext cx="2880000" cy="3414104"/>
                <a:chOff x="9032452" y="1963736"/>
                <a:chExt cx="2880000" cy="3414104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9032452" y="1963736"/>
                  <a:ext cx="2880000" cy="3414104"/>
                  <a:chOff x="8460972" y="1745712"/>
                  <a:chExt cx="2880000" cy="3414104"/>
                </a:xfrm>
              </p:grpSpPr>
              <p:sp>
                <p:nvSpPr>
                  <p:cNvPr id="19" name="弧形 18"/>
                  <p:cNvSpPr>
                    <a:spLocks noChangeAspect="1"/>
                  </p:cNvSpPr>
                  <p:nvPr/>
                </p:nvSpPr>
                <p:spPr>
                  <a:xfrm rot="8100000">
                    <a:off x="8460972" y="1745712"/>
                    <a:ext cx="2880000" cy="2880000"/>
                  </a:xfrm>
                  <a:prstGeom prst="arc">
                    <a:avLst>
                      <a:gd name="adj1" fmla="val 16932046"/>
                      <a:gd name="adj2" fmla="val 20839786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" name="矩形 19"/>
                  <p:cNvSpPr/>
                  <p:nvPr/>
                </p:nvSpPr>
                <p:spPr>
                  <a:xfrm>
                    <a:off x="8909734" y="3168128"/>
                    <a:ext cx="1944000" cy="123241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9126416" y="4623485"/>
                    <a:ext cx="1582615" cy="536331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" name="矩形 21"/>
                  <p:cNvSpPr/>
                  <p:nvPr/>
                </p:nvSpPr>
                <p:spPr>
                  <a:xfrm>
                    <a:off x="9134110" y="3867850"/>
                    <a:ext cx="1548000" cy="536331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accent1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cxnSp>
                <p:nvCxnSpPr>
                  <p:cNvPr id="23" name="直接连接符 22"/>
                  <p:cNvCxnSpPr>
                    <a:stCxn id="19" idx="2"/>
                  </p:cNvCxnSpPr>
                  <p:nvPr/>
                </p:nvCxnSpPr>
                <p:spPr>
                  <a:xfrm flipV="1">
                    <a:off x="9130873" y="3864213"/>
                    <a:ext cx="3513" cy="538276"/>
                  </a:xfrm>
                  <a:prstGeom prst="line">
                    <a:avLst/>
                  </a:prstGeom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接连接符 23"/>
                  <p:cNvCxnSpPr/>
                  <p:nvPr/>
                </p:nvCxnSpPr>
                <p:spPr>
                  <a:xfrm flipV="1">
                    <a:off x="10672190" y="3864213"/>
                    <a:ext cx="3513" cy="538276"/>
                  </a:xfrm>
                  <a:prstGeom prst="line">
                    <a:avLst/>
                  </a:prstGeom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接连接符 24"/>
                  <p:cNvCxnSpPr/>
                  <p:nvPr/>
                </p:nvCxnSpPr>
                <p:spPr>
                  <a:xfrm flipH="1">
                    <a:off x="9135208" y="3864213"/>
                    <a:ext cx="153873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直接连接符 10"/>
                <p:cNvCxnSpPr/>
                <p:nvPr/>
              </p:nvCxnSpPr>
              <p:spPr>
                <a:xfrm>
                  <a:off x="11336211" y="4749847"/>
                  <a:ext cx="144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>
                  <a:off x="11336211" y="4849495"/>
                  <a:ext cx="144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箭头连接符 12"/>
                <p:cNvCxnSpPr/>
                <p:nvPr/>
              </p:nvCxnSpPr>
              <p:spPr>
                <a:xfrm>
                  <a:off x="11408211" y="4397390"/>
                  <a:ext cx="0" cy="3524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接箭头连接符 13"/>
                <p:cNvCxnSpPr/>
                <p:nvPr/>
              </p:nvCxnSpPr>
              <p:spPr>
                <a:xfrm flipV="1">
                  <a:off x="11408211" y="4858261"/>
                  <a:ext cx="0" cy="26816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11479649" y="4573618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zh-CN" altLang="en-US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6" name="直接连接符 15"/>
                <p:cNvCxnSpPr/>
                <p:nvPr/>
              </p:nvCxnSpPr>
              <p:spPr>
                <a:xfrm>
                  <a:off x="10498828" y="3993378"/>
                  <a:ext cx="504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10621907" y="3676800"/>
                  <a:ext cx="3433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 err="1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altLang="zh-CN" i="1" baseline="-25000" dirty="0" err="1"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endParaRPr lang="zh-CN" altLang="en-US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8" name="直接连接符 17"/>
                <p:cNvCxnSpPr/>
                <p:nvPr/>
              </p:nvCxnSpPr>
              <p:spPr>
                <a:xfrm flipV="1">
                  <a:off x="11010862" y="4743959"/>
                  <a:ext cx="0" cy="108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10335938" y="3403736"/>
                  <a:ext cx="4203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 err="1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r>
                    <a:rPr lang="en-US" altLang="zh-CN" i="1" baseline="-25000" dirty="0" err="1"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endParaRPr lang="zh-CN" altLang="en-US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0" name="直接连接符 29"/>
                <p:cNvCxnSpPr/>
                <p:nvPr/>
              </p:nvCxnSpPr>
              <p:spPr>
                <a:xfrm flipV="1">
                  <a:off x="9993995" y="4743959"/>
                  <a:ext cx="0" cy="10800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接连接符 5"/>
              <p:cNvCxnSpPr/>
              <p:nvPr/>
            </p:nvCxnSpPr>
            <p:spPr>
              <a:xfrm>
                <a:off x="10495520" y="2978716"/>
                <a:ext cx="0" cy="1494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10990728" y="2770416"/>
                <a:ext cx="0" cy="36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flipV="1">
                <a:off x="10486728" y="3163440"/>
                <a:ext cx="0" cy="69459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V="1">
                <a:off x="10990728" y="3174318"/>
                <a:ext cx="0" cy="612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V="1">
                <a:off x="9973103" y="3154739"/>
                <a:ext cx="0" cy="612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直接连接符 26"/>
            <p:cNvCxnSpPr/>
            <p:nvPr/>
          </p:nvCxnSpPr>
          <p:spPr>
            <a:xfrm>
              <a:off x="3256015" y="3617072"/>
              <a:ext cx="0" cy="36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256015" y="3683038"/>
              <a:ext cx="100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右箭头 31"/>
          <p:cNvSpPr/>
          <p:nvPr/>
        </p:nvSpPr>
        <p:spPr>
          <a:xfrm>
            <a:off x="2810451" y="2365134"/>
            <a:ext cx="720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3" name="对象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296144"/>
              </p:ext>
            </p:extLst>
          </p:nvPr>
        </p:nvGraphicFramePr>
        <p:xfrm>
          <a:off x="5536872" y="2223113"/>
          <a:ext cx="13541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872" y="2223113"/>
                        <a:ext cx="13541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右箭头 33"/>
          <p:cNvSpPr/>
          <p:nvPr/>
        </p:nvSpPr>
        <p:spPr>
          <a:xfrm>
            <a:off x="4901566" y="2373926"/>
            <a:ext cx="548215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5" name="对象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25059"/>
              </p:ext>
            </p:extLst>
          </p:nvPr>
        </p:nvGraphicFramePr>
        <p:xfrm>
          <a:off x="3145646" y="3464150"/>
          <a:ext cx="23129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Equation" r:id="rId9" imgW="1409400" imgH="241200" progId="Equation.DSMT4">
                  <p:embed/>
                </p:oleObj>
              </mc:Choice>
              <mc:Fallback>
                <p:oleObj name="Equation" r:id="rId9" imgW="1409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646" y="3464150"/>
                        <a:ext cx="2312987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453337"/>
              </p:ext>
            </p:extLst>
          </p:nvPr>
        </p:nvGraphicFramePr>
        <p:xfrm>
          <a:off x="2908912" y="2105390"/>
          <a:ext cx="5413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8" name="Equation" r:id="rId11" imgW="330120" imgH="177480" progId="Equation.DSMT4">
                  <p:embed/>
                </p:oleObj>
              </mc:Choice>
              <mc:Fallback>
                <p:oleObj name="Equation" r:id="rId11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912" y="2105390"/>
                        <a:ext cx="5413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002534"/>
              </p:ext>
            </p:extLst>
          </p:nvPr>
        </p:nvGraphicFramePr>
        <p:xfrm>
          <a:off x="3627438" y="2192095"/>
          <a:ext cx="11033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" name="Equation" r:id="rId13" imgW="672840" imgH="253800" progId="Equation.DSMT4">
                  <p:embed/>
                </p:oleObj>
              </mc:Choice>
              <mc:Fallback>
                <p:oleObj name="Equation" r:id="rId13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192095"/>
                        <a:ext cx="1103312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右箭头 39"/>
          <p:cNvSpPr/>
          <p:nvPr/>
        </p:nvSpPr>
        <p:spPr>
          <a:xfrm>
            <a:off x="6932387" y="2365134"/>
            <a:ext cx="548215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1" name="对象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456895"/>
              </p:ext>
            </p:extLst>
          </p:nvPr>
        </p:nvGraphicFramePr>
        <p:xfrm>
          <a:off x="7573963" y="2223602"/>
          <a:ext cx="11652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" name="Equation" r:id="rId15" imgW="711000" imgH="241200" progId="Equation.DSMT4">
                  <p:embed/>
                </p:oleObj>
              </mc:Choice>
              <mc:Fallback>
                <p:oleObj name="Equation" r:id="rId15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3963" y="2223602"/>
                        <a:ext cx="11652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右箭头 45"/>
          <p:cNvSpPr/>
          <p:nvPr/>
        </p:nvSpPr>
        <p:spPr>
          <a:xfrm>
            <a:off x="1059812" y="3648816"/>
            <a:ext cx="1875104" cy="114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1553764" y="32794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逐差法</a:t>
            </a:r>
          </a:p>
        </p:txBody>
      </p:sp>
      <p:graphicFrame>
        <p:nvGraphicFramePr>
          <p:cNvPr id="48" name="对象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837316"/>
              </p:ext>
            </p:extLst>
          </p:nvPr>
        </p:nvGraphicFramePr>
        <p:xfrm>
          <a:off x="6051305" y="3464150"/>
          <a:ext cx="15827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Equation" r:id="rId17" imgW="965160" imgH="203040" progId="Equation.DSMT4">
                  <p:embed/>
                </p:oleObj>
              </mc:Choice>
              <mc:Fallback>
                <p:oleObj name="Equation" r:id="rId17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305" y="3464150"/>
                        <a:ext cx="15827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3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检查牛顿环仪，平凸镜与平板玻璃的接触点应位于中心位置，且中心接触面较小；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如图放置牛顿环仪，打开钠光灯，</a:t>
            </a:r>
            <a:r>
              <a:rPr lang="zh-CN" altLang="en-US" sz="2400" b="1" dirty="0">
                <a:solidFill>
                  <a:srgbClr val="FF0000"/>
                </a:solidFill>
              </a:rPr>
              <a:t>调节物镜反光面的朝向</a:t>
            </a:r>
            <a:r>
              <a:rPr lang="zh-CN" altLang="en-US" sz="2400" dirty="0">
                <a:solidFill>
                  <a:schemeClr val="tx1"/>
                </a:solidFill>
              </a:rPr>
              <a:t>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调节目镜，使“十字叉丝”清晰可见；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确定好测量显微镜镜头的起始位置，然后从下向上缓慢调节，直至能清晰观察到牛顿环干涉图样；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缓慢转动读数轮，使十字叉丝沿单方向推进至与</a:t>
            </a:r>
            <a:r>
              <a:rPr lang="en-US" altLang="zh-CN" sz="2400" dirty="0">
                <a:solidFill>
                  <a:schemeClr val="tx1"/>
                </a:solidFill>
              </a:rPr>
              <a:t>23</a:t>
            </a:r>
            <a:r>
              <a:rPr lang="zh-CN" altLang="en-US" sz="2400" dirty="0">
                <a:solidFill>
                  <a:schemeClr val="tx1"/>
                </a:solidFill>
              </a:rPr>
              <a:t>级暗环右侧位置；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zh-CN" altLang="en-US" sz="2400" dirty="0">
                <a:solidFill>
                  <a:schemeClr val="tx1"/>
                </a:solidFill>
              </a:rPr>
              <a:t>反转读数轮（</a:t>
            </a:r>
            <a:r>
              <a:rPr lang="zh-CN" altLang="en-US" sz="2400" b="1" u="sng" dirty="0">
                <a:solidFill>
                  <a:srgbClr val="7030A0"/>
                </a:solidFill>
              </a:rPr>
              <a:t>记住转动方向，之后读数轮必须沿该方向转动，否则重新从第</a:t>
            </a:r>
            <a:r>
              <a:rPr lang="en-US" altLang="zh-CN" sz="2400" b="1" u="sng" dirty="0">
                <a:solidFill>
                  <a:srgbClr val="7030A0"/>
                </a:solidFill>
              </a:rPr>
              <a:t>5</a:t>
            </a:r>
            <a:r>
              <a:rPr lang="zh-CN" altLang="en-US" sz="2400" b="1" u="sng" dirty="0">
                <a:solidFill>
                  <a:srgbClr val="7030A0"/>
                </a:solidFill>
              </a:rPr>
              <a:t>步开始</a:t>
            </a:r>
            <a:r>
              <a:rPr lang="zh-CN" altLang="en-US" sz="2400" dirty="0">
                <a:solidFill>
                  <a:schemeClr val="tx1"/>
                </a:solidFill>
              </a:rPr>
              <a:t>），使十字叉丝返回至与</a:t>
            </a:r>
            <a:r>
              <a:rPr lang="en-US" altLang="zh-CN" sz="2400" dirty="0">
                <a:solidFill>
                  <a:schemeClr val="tx1"/>
                </a:solidFill>
              </a:rPr>
              <a:t>20</a:t>
            </a:r>
            <a:r>
              <a:rPr lang="zh-CN" altLang="en-US" sz="2400" dirty="0">
                <a:solidFill>
                  <a:schemeClr val="tx1"/>
                </a:solidFill>
              </a:rPr>
              <a:t>级暗环</a:t>
            </a:r>
            <a:r>
              <a:rPr lang="zh-CN" altLang="en-US" sz="2400" b="1" dirty="0">
                <a:solidFill>
                  <a:srgbClr val="FF0000"/>
                </a:solidFill>
              </a:rPr>
              <a:t>右侧外切</a:t>
            </a:r>
            <a:r>
              <a:rPr lang="zh-CN" altLang="en-US" sz="2400" dirty="0">
                <a:solidFill>
                  <a:schemeClr val="tx1"/>
                </a:solidFill>
              </a:rPr>
              <a:t>，记录切线位置读数；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zh-CN" altLang="en-US" sz="2400" dirty="0">
                <a:solidFill>
                  <a:schemeClr val="tx1"/>
                </a:solidFill>
              </a:rPr>
              <a:t>继续转动读数轮，依次记录</a:t>
            </a:r>
            <a:r>
              <a:rPr lang="en-US" altLang="zh-CN" sz="2400" dirty="0">
                <a:solidFill>
                  <a:schemeClr val="tx1"/>
                </a:solidFill>
              </a:rPr>
              <a:t>19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</a:rPr>
              <a:t>18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</a:rPr>
              <a:t>…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</a:rPr>
              <a:t>10</a:t>
            </a:r>
            <a:r>
              <a:rPr lang="zh-CN" altLang="en-US" sz="2400" dirty="0">
                <a:solidFill>
                  <a:schemeClr val="tx1"/>
                </a:solidFill>
              </a:rPr>
              <a:t>级暗环</a:t>
            </a:r>
            <a:r>
              <a:rPr lang="zh-CN" altLang="en-US" sz="2400" b="1" dirty="0">
                <a:solidFill>
                  <a:srgbClr val="FF0000"/>
                </a:solidFill>
              </a:rPr>
              <a:t>右侧外切</a:t>
            </a:r>
            <a:r>
              <a:rPr lang="zh-CN" altLang="en-US" sz="2400" dirty="0">
                <a:solidFill>
                  <a:schemeClr val="tx1"/>
                </a:solidFill>
              </a:rPr>
              <a:t>切线位置；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zh-CN" altLang="en-US" sz="2400" dirty="0">
                <a:solidFill>
                  <a:schemeClr val="tx1"/>
                </a:solidFill>
              </a:rPr>
              <a:t>继续转动读数轮，使十字叉丝缓慢经过干涉圆环环心，推进至与</a:t>
            </a:r>
            <a:r>
              <a:rPr lang="en-US" altLang="zh-CN" sz="2400" dirty="0">
                <a:solidFill>
                  <a:schemeClr val="tx1"/>
                </a:solidFill>
              </a:rPr>
              <a:t>10</a:t>
            </a:r>
            <a:r>
              <a:rPr lang="zh-CN" altLang="en-US" sz="2400" dirty="0">
                <a:solidFill>
                  <a:schemeClr val="tx1"/>
                </a:solidFill>
              </a:rPr>
              <a:t>级暗环</a:t>
            </a:r>
            <a:r>
              <a:rPr lang="zh-CN" altLang="en-US" sz="2400" b="1" dirty="0">
                <a:solidFill>
                  <a:srgbClr val="FF0000"/>
                </a:solidFill>
              </a:rPr>
              <a:t>左侧内切</a:t>
            </a:r>
            <a:r>
              <a:rPr lang="zh-CN" altLang="en-US" sz="2400" dirty="0">
                <a:solidFill>
                  <a:schemeClr val="tx1"/>
                </a:solidFill>
              </a:rPr>
              <a:t>，记录切线位置；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zh-CN" altLang="en-US" sz="2400" dirty="0">
                <a:solidFill>
                  <a:schemeClr val="tx1"/>
                </a:solidFill>
              </a:rPr>
              <a:t>继续转动读数轮，依次记录</a:t>
            </a:r>
            <a:r>
              <a:rPr lang="en-US" altLang="zh-CN" sz="2400" dirty="0">
                <a:solidFill>
                  <a:schemeClr val="tx1"/>
                </a:solidFill>
              </a:rPr>
              <a:t>11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</a:rPr>
              <a:t>12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</a:rPr>
              <a:t> …</a:t>
            </a:r>
            <a:r>
              <a:rPr lang="zh-CN" altLang="en-US" sz="2400" dirty="0">
                <a:solidFill>
                  <a:schemeClr val="tx1"/>
                </a:solidFill>
              </a:rPr>
              <a:t>，</a:t>
            </a:r>
            <a:r>
              <a:rPr lang="en-US" altLang="zh-CN" sz="2400" dirty="0">
                <a:solidFill>
                  <a:schemeClr val="tx1"/>
                </a:solidFill>
              </a:rPr>
              <a:t>20</a:t>
            </a:r>
            <a:r>
              <a:rPr lang="zh-CN" altLang="en-US" sz="2400" dirty="0">
                <a:solidFill>
                  <a:schemeClr val="tx1"/>
                </a:solidFill>
              </a:rPr>
              <a:t>级暗环</a:t>
            </a:r>
            <a:r>
              <a:rPr lang="zh-CN" altLang="en-US" sz="2400" b="1" dirty="0">
                <a:solidFill>
                  <a:srgbClr val="FF0000"/>
                </a:solidFill>
              </a:rPr>
              <a:t>左侧内切</a:t>
            </a:r>
            <a:r>
              <a:rPr lang="zh-CN" altLang="en-US" sz="2400" dirty="0">
                <a:solidFill>
                  <a:schemeClr val="tx1"/>
                </a:solidFill>
              </a:rPr>
              <a:t>切线位置</a:t>
            </a:r>
            <a:r>
              <a:rPr lang="en-US" altLang="zh-CN" sz="2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1425</TotalTime>
  <Words>653</Words>
  <Application>Microsoft Office PowerPoint</Application>
  <PresentationFormat>自定义</PresentationFormat>
  <Paragraphs>80</Paragraphs>
  <Slides>10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HDOfficeLightV0</vt:lpstr>
      <vt:lpstr>Equation</vt:lpstr>
      <vt:lpstr>光的等厚干涉现象与应用</vt:lpstr>
      <vt:lpstr>一、实验简介</vt:lpstr>
      <vt:lpstr>二、实验目的</vt:lpstr>
      <vt:lpstr>三、实验仪器</vt:lpstr>
      <vt:lpstr>四、实验原理</vt:lpstr>
      <vt:lpstr>四、实验原理</vt:lpstr>
      <vt:lpstr>四、实验原理</vt:lpstr>
      <vt:lpstr>五、实验步骤</vt:lpstr>
      <vt:lpstr>五、实验步骤</vt:lpstr>
      <vt:lpstr>六、注意事项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微软用户</cp:lastModifiedBy>
  <cp:revision>93</cp:revision>
  <dcterms:created xsi:type="dcterms:W3CDTF">2017-05-19T00:45:05Z</dcterms:created>
  <dcterms:modified xsi:type="dcterms:W3CDTF">2017-06-08T02:30:18Z</dcterms:modified>
</cp:coreProperties>
</file>