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59" r:id="rId4"/>
    <p:sldId id="260" r:id="rId5"/>
    <p:sldId id="261" r:id="rId6"/>
    <p:sldId id="267" r:id="rId7"/>
    <p:sldId id="266" r:id="rId8"/>
    <p:sldId id="262" r:id="rId9"/>
    <p:sldId id="264" r:id="rId10"/>
  </p:sldIdLst>
  <p:sldSz cx="12192000" cy="6858000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AB7AD8D-7CDB-4962-8F6B-46DB55C6DD3A}" type="datetimeFigureOut">
              <a:rPr lang="zh-CN" altLang="en-US"/>
              <a:pPr>
                <a:defRPr/>
              </a:pPr>
              <a:t>2017/6/7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59040EB-AB58-4BC8-963C-1B295378CB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320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031D603-460D-43FD-8E3E-3CB7489AAEB9}" type="datetimeFigureOut">
              <a:rPr lang="zh-CN" altLang="en-US"/>
              <a:pPr>
                <a:defRPr/>
              </a:pPr>
              <a:t>2017/6/7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A2AFAA5-C0CF-40CA-ACF0-87A369B59D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137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A11762-D047-4AF7-96D4-3D2ED0CE0B59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/>
              <a:t>添加物理史、拓展应用等</a:t>
            </a: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953B2-A4E9-4DB8-B30C-910022149FA7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/>
              <a:t>以照片、示意图、视频为主，对教材进行改进的部分着重强调</a:t>
            </a: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634B6-7FF0-4B7F-8563-539EB95BCCDA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7"/>
          <p:cNvSpPr/>
          <p:nvPr userDrawn="1"/>
        </p:nvSpPr>
        <p:spPr>
          <a:xfrm>
            <a:off x="1524000" y="3533775"/>
            <a:ext cx="9144000" cy="68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A1E6-24D7-4BED-A08D-60CBD06915EF}" type="datetimeFigureOut">
              <a:rPr lang="zh-CN" altLang="en-US"/>
              <a:pPr>
                <a:defRPr/>
              </a:pPr>
              <a:t>2017/6/7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48413"/>
            <a:ext cx="4114800" cy="365125"/>
          </a:xfrm>
        </p:spPr>
        <p:txBody>
          <a:bodyPr/>
          <a:lstStyle>
            <a:lvl1pPr algn="ctr">
              <a:defRPr lang="en-US" altLang="zh-CN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83E0-3586-4ABB-95C7-E972C2B5A5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6"/>
          <p:cNvSpPr/>
          <p:nvPr userDrawn="1"/>
        </p:nvSpPr>
        <p:spPr>
          <a:xfrm>
            <a:off x="844550" y="1690688"/>
            <a:ext cx="10515600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smtClean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>
              <a:defRPr/>
            </a:pPr>
            <a:fld id="{CFFAF2AB-4F53-4103-B58E-DB2226EF678A}" type="datetimeFigureOut">
              <a:rPr lang="zh-CN" altLang="en-US"/>
              <a:pPr>
                <a:defRPr/>
              </a:pPr>
              <a:t>2017/6/7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 smtClean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>
              <a:defRPr/>
            </a:pPr>
            <a:fld id="{281D4E3E-2A59-42AA-BB44-45746C2FC7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>
            <a:lvl1pPr>
              <a:defRPr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A277-692D-4BC8-BD96-1F931F81D559}" type="datetimeFigureOut">
              <a:rPr lang="zh-CN" altLang="en-US"/>
              <a:pPr>
                <a:defRPr/>
              </a:pPr>
              <a:t>2017/6/7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3C39-F7B2-4277-B523-24B5F8BC5AE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6"/>
          <p:cNvSpPr/>
          <p:nvPr userDrawn="1"/>
        </p:nvSpPr>
        <p:spPr>
          <a:xfrm>
            <a:off x="844550" y="1690688"/>
            <a:ext cx="10515600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0929-9C24-4157-9E47-6C624D2033B9}" type="datetimeFigureOut">
              <a:rPr lang="zh-CN" altLang="en-US"/>
              <a:pPr>
                <a:defRPr/>
              </a:pPr>
              <a:t>2017/6/7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lang="zh-CN" altLang="en-US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96B2-50CD-49ED-AB24-E46282ACF4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DD709-4876-43FC-9DF0-F7D7FA9BBADD}" type="datetimeFigureOut">
              <a:rPr lang="zh-CN" altLang="en-US"/>
              <a:pPr>
                <a:defRPr/>
              </a:pPr>
              <a:t>2017/6/7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西北农林科技大学    物理实验教学示范中心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206E-07A9-40B6-8A33-F9E7F514D0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7"/>
          <p:cNvSpPr/>
          <p:nvPr userDrawn="1"/>
        </p:nvSpPr>
        <p:spPr>
          <a:xfrm>
            <a:off x="844550" y="1690688"/>
            <a:ext cx="10515600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F6F1-9CB5-4E75-BF46-3D55EC519CDE}" type="datetimeFigureOut">
              <a:rPr lang="zh-CN" altLang="en-US"/>
              <a:pPr>
                <a:defRPr/>
              </a:pPr>
              <a:t>2017/6/7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BD57-87CF-4063-9C30-C42EDBDD1B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zh-CN" altLang="en-US" dirty="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>
              <a:defRPr/>
            </a:pPr>
            <a:r>
              <a:t>西北农林科技大学    物理实验教学示范中心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箭头 10"/>
          <p:cNvSpPr/>
          <p:nvPr userDrawn="1"/>
        </p:nvSpPr>
        <p:spPr>
          <a:xfrm>
            <a:off x="844550" y="1690688"/>
            <a:ext cx="10515600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lang="en-US" baseline="0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A3C6-1417-4B17-8811-0E7A4B77639F}" type="datetimeFigureOut">
              <a:rPr lang="zh-CN" altLang="en-US"/>
              <a:pPr>
                <a:defRPr/>
              </a:pPr>
              <a:t>2017/6/7</a:t>
            </a:fld>
            <a:endParaRPr lang="zh-CN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7286-DA98-4EA8-A808-ED32DD133C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6"/>
          <p:cNvSpPr/>
          <p:nvPr userDrawn="1"/>
        </p:nvSpPr>
        <p:spPr>
          <a:xfrm>
            <a:off x="844550" y="1690688"/>
            <a:ext cx="10515600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lang="en-US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smtClean="0">
                <a:ea typeface="华文仿宋" panose="02010600040101010101" pitchFamily="2" charset="-122"/>
              </a:defRPr>
            </a:lvl1pPr>
          </a:lstStyle>
          <a:p>
            <a:pPr>
              <a:defRPr/>
            </a:pPr>
            <a:fld id="{92A55239-72A5-4067-8761-5785C27531E4}" type="datetimeFigureOut">
              <a:rPr lang="zh-CN" altLang="en-US"/>
              <a:pPr>
                <a:defRPr/>
              </a:pPr>
              <a:t>2017/6/7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 smtClean="0">
                <a:ea typeface="华文仿宋" panose="02010600040101010101" pitchFamily="2" charset="-122"/>
              </a:defRPr>
            </a:lvl1pPr>
          </a:lstStyle>
          <a:p>
            <a:pPr>
              <a:defRPr/>
            </a:pPr>
            <a:fld id="{7083ADBB-773E-4BD7-8601-55C7862E09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CFC6-CFFE-4E1C-AA06-4BBBD8CD7052}" type="datetimeFigureOut">
              <a:rPr lang="zh-CN" altLang="en-US"/>
              <a:pPr>
                <a:defRPr/>
              </a:pPr>
              <a:t>2017/6/7</a:t>
            </a:fld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5157-DE86-40DF-8568-A17DCC10327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sz="28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sz="24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sz="20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sz="20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AC339-6D0B-48B3-9C2D-010CAF61C3DD}" type="datetimeFigureOut">
              <a:rPr lang="zh-CN" altLang="en-US"/>
              <a:pPr>
                <a:defRPr/>
              </a:pPr>
              <a:t>2017/6/7</a:t>
            </a:fld>
            <a:endParaRPr lang="zh-CN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A57E-B891-406C-8217-E88B5CBBFE2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FF3F-3C85-482B-A6F9-DFA20790C096}" type="datetimeFigureOut">
              <a:rPr lang="zh-CN" altLang="en-US"/>
              <a:pPr>
                <a:defRPr/>
              </a:pPr>
              <a:t>2017/6/7</a:t>
            </a:fld>
            <a:endParaRPr lang="zh-CN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D0C6-1214-4581-B7A3-EACA97A9923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>
              <a:defRPr/>
            </a:pPr>
            <a:fld id="{DBB0CAD8-976D-4E58-B736-56FD2B32D596}" type="datetimeFigureOut">
              <a:rPr lang="zh-CN" altLang="en-US"/>
              <a:pPr>
                <a:defRPr/>
              </a:pPr>
              <a:t>2017/6/7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>
              <a:defRPr/>
            </a:pPr>
            <a:fld id="{637B4D9A-AA1A-4C8F-9F87-9AA81F24C75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lang="zh-CN" altLang="en-US" sz="1800" kern="12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dirty="0"/>
              <a:t>西北农林科技大学              物理实验教学示范中心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89" y="-51400"/>
            <a:ext cx="3240000" cy="605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86" r:id="rId7"/>
    <p:sldLayoutId id="2147483687" r:id="rId8"/>
    <p:sldLayoutId id="2147483688" r:id="rId9"/>
    <p:sldLayoutId id="2147483696" r:id="rId10"/>
    <p:sldLayoutId id="214748368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华文仿宋" panose="02010600040101010101" pitchFamily="2" charset="-122"/>
          <a:cs typeface="华文仿宋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itchFamily="34" charset="0"/>
          <a:ea typeface="华文仿宋"/>
          <a:cs typeface="华文仿宋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itchFamily="34" charset="0"/>
          <a:ea typeface="华文仿宋"/>
          <a:cs typeface="华文仿宋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itchFamily="34" charset="0"/>
          <a:ea typeface="华文仿宋"/>
          <a:cs typeface="华文仿宋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itchFamily="34" charset="0"/>
          <a:ea typeface="华文仿宋"/>
          <a:cs typeface="华文仿宋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itchFamily="34" charset="0"/>
          <a:ea typeface="华文仿宋"/>
          <a:cs typeface="华文仿宋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itchFamily="34" charset="0"/>
          <a:ea typeface="华文仿宋"/>
          <a:cs typeface="华文仿宋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itchFamily="34" charset="0"/>
          <a:ea typeface="华文仿宋"/>
          <a:cs typeface="华文仿宋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itchFamily="34" charset="0"/>
          <a:ea typeface="华文仿宋"/>
          <a:cs typeface="华文仿宋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华文仿宋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华文仿宋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华文仿宋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华文仿宋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华文仿宋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19" Type="http://schemas.openxmlformats.org/officeDocument/2006/relationships/image" Target="../media/image14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1550988" y="703263"/>
            <a:ext cx="9144000" cy="2387600"/>
          </a:xfrm>
        </p:spPr>
        <p:txBody>
          <a:bodyPr/>
          <a:lstStyle/>
          <a:p>
            <a:r>
              <a:rPr lang="zh-CN" altLang="en-US" dirty="0">
                <a:ea typeface="华文仿宋"/>
              </a:rPr>
              <a:t>用霍尔效应测量磁场</a:t>
            </a:r>
          </a:p>
        </p:txBody>
      </p:sp>
      <p:sp>
        <p:nvSpPr>
          <p:cNvPr id="15362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b="1" dirty="0">
              <a:ea typeface="华文仿宋"/>
            </a:endParaRPr>
          </a:p>
          <a:p>
            <a:r>
              <a:rPr lang="zh-CN" altLang="en-US" b="1">
                <a:ea typeface="华文仿宋"/>
              </a:rPr>
              <a:t>物理实验教学示范中心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华文仿宋"/>
              </a:rPr>
              <a:t>一、实验简介</a:t>
            </a:r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536575" y="1766888"/>
            <a:ext cx="10858500" cy="43513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latin typeface="华文仿宋" panose="02010600040101010101" pitchFamily="2" charset="-122"/>
              </a:rPr>
              <a:t>         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霍尔效应发现于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1879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年：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给处于匀强磁场中的板状金属导体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或半导体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通以垂直于磁场方向的电流时，会在金属板的上下两表面产生一个横向的电势差，这一现象称为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霍尔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效应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。</a:t>
            </a:r>
            <a:endParaRPr lang="en-US" altLang="zh-CN" sz="1800" dirty="0">
              <a:solidFill>
                <a:schemeClr val="tx1"/>
              </a:solidFill>
              <a:latin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        霍尔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效应是研究半导体材料性能的重要理论依据，利用半导体材料制成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霍尔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元件，已被广泛地应用于科学技术领域和现代检测技术中，它是一种磁电转换元件，又称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霍尔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传感器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，也可以利用霍尔效应来判断半导体的类型及性质。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363" y="3727450"/>
            <a:ext cx="56737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4"/>
          <p:cNvSpPr>
            <a:spLocks noGrp="1"/>
          </p:cNvSpPr>
          <p:nvPr>
            <p:ph sz="quarter" idx="4"/>
          </p:nvPr>
        </p:nvSpPr>
        <p:spPr>
          <a:xfrm>
            <a:off x="887413" y="2393950"/>
            <a:ext cx="9980456" cy="31892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华文仿宋" panose="02010600040101010101" pitchFamily="2" charset="-122"/>
              </a:rPr>
              <a:t> 1</a:t>
            </a:r>
            <a:r>
              <a:rPr lang="en-US" altLang="zh-CN" dirty="0">
                <a:latin typeface="华文仿宋" panose="02010600040101010101" pitchFamily="2" charset="-122"/>
              </a:rPr>
              <a:t>. </a:t>
            </a:r>
            <a:r>
              <a:rPr lang="zh-CN" altLang="en-US" dirty="0">
                <a:latin typeface="华文仿宋" panose="02010600040101010101" pitchFamily="2" charset="-122"/>
                <a:cs typeface="华文宋体"/>
              </a:rPr>
              <a:t>霍尔</a:t>
            </a:r>
            <a:r>
              <a:rPr lang="zh-CN" altLang="zh-CN" dirty="0">
                <a:latin typeface="华文仿宋" panose="02010600040101010101" pitchFamily="2" charset="-122"/>
                <a:cs typeface="华文宋体"/>
              </a:rPr>
              <a:t>效应原理及</a:t>
            </a:r>
            <a:r>
              <a:rPr lang="zh-CN" altLang="en-US" dirty="0">
                <a:latin typeface="华文仿宋" panose="02010600040101010101" pitchFamily="2" charset="-122"/>
                <a:cs typeface="华文宋体"/>
              </a:rPr>
              <a:t>霍尔</a:t>
            </a:r>
            <a:r>
              <a:rPr lang="zh-CN" altLang="zh-CN" dirty="0">
                <a:latin typeface="华文仿宋" panose="02010600040101010101" pitchFamily="2" charset="-122"/>
                <a:cs typeface="华文宋体"/>
              </a:rPr>
              <a:t>元件有关参数的含义和作用，观察</a:t>
            </a:r>
            <a:r>
              <a:rPr lang="zh-CN" altLang="en-US" dirty="0">
                <a:latin typeface="华文仿宋" panose="02010600040101010101" pitchFamily="2" charset="-122"/>
                <a:cs typeface="华文宋体"/>
              </a:rPr>
              <a:t>霍</a:t>
            </a:r>
            <a:endParaRPr lang="en-US" altLang="zh-CN" dirty="0">
              <a:latin typeface="华文仿宋" panose="02010600040101010101" pitchFamily="2" charset="-122"/>
              <a:cs typeface="华文宋体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华文仿宋" panose="02010600040101010101" pitchFamily="2" charset="-122"/>
                <a:cs typeface="华文宋体"/>
              </a:rPr>
              <a:t>       </a:t>
            </a:r>
            <a:r>
              <a:rPr lang="zh-CN" altLang="en-US" dirty="0">
                <a:latin typeface="华文仿宋" panose="02010600040101010101" pitchFamily="2" charset="-122"/>
                <a:cs typeface="华文宋体"/>
              </a:rPr>
              <a:t>尔</a:t>
            </a:r>
            <a:r>
              <a:rPr lang="zh-CN" altLang="zh-CN" dirty="0">
                <a:latin typeface="华文仿宋" panose="02010600040101010101" pitchFamily="2" charset="-122"/>
                <a:cs typeface="华文宋体"/>
              </a:rPr>
              <a:t>效应现象。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华文仿宋" panose="02010600040101010101" pitchFamily="2" charset="-122"/>
                <a:cs typeface="华文宋体"/>
              </a:rPr>
              <a:t> 2</a:t>
            </a:r>
            <a:r>
              <a:rPr lang="en-US" altLang="zh-CN" dirty="0">
                <a:latin typeface="华文仿宋" panose="02010600040101010101" pitchFamily="2" charset="-122"/>
                <a:cs typeface="华文宋体"/>
              </a:rPr>
              <a:t>. </a:t>
            </a:r>
            <a:r>
              <a:rPr lang="zh-CN" altLang="zh-CN" dirty="0">
                <a:latin typeface="华文仿宋" panose="02010600040101010101" pitchFamily="2" charset="-122"/>
                <a:cs typeface="华文宋体"/>
              </a:rPr>
              <a:t>学习用</a:t>
            </a:r>
            <a:r>
              <a:rPr lang="zh-CN" altLang="en-US" dirty="0">
                <a:latin typeface="华文仿宋" panose="02010600040101010101" pitchFamily="2" charset="-122"/>
                <a:cs typeface="华文宋体"/>
              </a:rPr>
              <a:t>霍尔</a:t>
            </a:r>
            <a:r>
              <a:rPr lang="zh-CN" altLang="zh-CN" dirty="0">
                <a:latin typeface="华文仿宋" panose="02010600040101010101" pitchFamily="2" charset="-122"/>
                <a:cs typeface="华文宋体"/>
              </a:rPr>
              <a:t>元件测量磁场的基本方法。</a:t>
            </a:r>
          </a:p>
        </p:txBody>
      </p:sp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华文仿宋"/>
              </a:rPr>
              <a:t>二、实验目的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华文仿宋"/>
              </a:rPr>
              <a:t>三、实验仪器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cs typeface="Times New Roman" pitchFamily="18" charset="0"/>
              </a:rPr>
              <a:t>霍尔</a:t>
            </a:r>
            <a:r>
              <a:rPr lang="zh-CN" altLang="zh-CN" dirty="0">
                <a:cs typeface="Times New Roman" pitchFamily="18" charset="0"/>
              </a:rPr>
              <a:t>效应实验仪</a:t>
            </a:r>
            <a:r>
              <a:rPr lang="en-US" altLang="zh-CN" dirty="0">
                <a:cs typeface="Times New Roman" pitchFamily="18" charset="0"/>
              </a:rPr>
              <a:t>(DH4512</a:t>
            </a:r>
            <a:r>
              <a:rPr lang="zh-CN" altLang="zh-CN" dirty="0">
                <a:cs typeface="Times New Roman" pitchFamily="18" charset="0"/>
              </a:rPr>
              <a:t>型</a:t>
            </a:r>
            <a:r>
              <a:rPr lang="en-US" altLang="zh-CN" dirty="0">
                <a:cs typeface="Times New Roman" pitchFamily="18" charset="0"/>
              </a:rPr>
              <a:t>)</a:t>
            </a:r>
            <a:r>
              <a:rPr lang="zh-CN" altLang="en-US" dirty="0">
                <a:cs typeface="Times New Roman" pitchFamily="18" charset="0"/>
              </a:rPr>
              <a:t>、霍尔效应测试仪</a:t>
            </a:r>
            <a:endParaRPr lang="en-US" altLang="zh-CN" dirty="0"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dirty="0">
                <a:cs typeface="+mn-cs"/>
              </a:rPr>
              <a:t>   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706" y="3047209"/>
            <a:ext cx="4221963" cy="259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447" y="2599252"/>
            <a:ext cx="2526880" cy="198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7471" y="4767213"/>
            <a:ext cx="3594835" cy="130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华文仿宋"/>
              </a:rPr>
              <a:t>四、实验原理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华文仿宋" panose="02010600040101010101" pitchFamily="2" charset="-122"/>
                <a:cs typeface="Times New Roman" pitchFamily="18" charset="0"/>
              </a:rPr>
              <a:t>1. </a:t>
            </a:r>
            <a:r>
              <a:rPr lang="zh-CN" altLang="en-US" dirty="0">
                <a:latin typeface="华文仿宋" panose="02010600040101010101" pitchFamily="2" charset="-122"/>
                <a:cs typeface="Times New Roman" pitchFamily="18" charset="0"/>
              </a:rPr>
              <a:t>基本理论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kumimoji="1" lang="en-US" altLang="zh-CN" dirty="0">
                <a:solidFill>
                  <a:srgbClr val="FF0000"/>
                </a:solidFill>
                <a:latin typeface="华文仿宋" panose="02010600040101010101" pitchFamily="2" charset="-122"/>
                <a:cs typeface="Times New Roman" pitchFamily="18" charset="0"/>
              </a:rPr>
              <a:t>        </a:t>
            </a:r>
            <a:r>
              <a:rPr kumimoji="1"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在一个通有电流的导体</a:t>
            </a:r>
            <a:r>
              <a:rPr kumimoji="1"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(</a:t>
            </a:r>
            <a:r>
              <a:rPr kumimoji="1"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或半导体</a:t>
            </a:r>
            <a:r>
              <a:rPr kumimoji="1"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)</a:t>
            </a:r>
            <a:r>
              <a:rPr kumimoji="1"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板上，若垂直于板面施加一磁场，则在与电流和磁场都垂直的方向上，板面两侧会出现微弱电势差</a:t>
            </a:r>
            <a:r>
              <a:rPr kumimoji="1"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——</a:t>
            </a:r>
            <a:r>
              <a:rPr kumimoji="1"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霍尔电压</a:t>
            </a:r>
            <a:endParaRPr lang="en-US" altLang="zh-CN" sz="1800" dirty="0">
              <a:solidFill>
                <a:schemeClr val="tx1"/>
              </a:solidFill>
              <a:latin typeface="华文仿宋" panose="02010600040101010101" pitchFamily="2" charset="-122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kumimoji="1"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           当达到动态平衡时：</a:t>
            </a:r>
          </a:p>
          <a:p>
            <a:pPr>
              <a:buFont typeface="Wingdings" pitchFamily="2" charset="2"/>
              <a:buChar char="Ø"/>
            </a:pPr>
            <a:endParaRPr lang="en-US" altLang="zh-CN" dirty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altLang="zh-CN" dirty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zh-CN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endParaRPr lang="zh-CN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241" name="Object 2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466371"/>
              </p:ext>
            </p:extLst>
          </p:nvPr>
        </p:nvGraphicFramePr>
        <p:xfrm>
          <a:off x="3787775" y="3348160"/>
          <a:ext cx="19700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Equation" r:id="rId3" imgW="1079500" imgH="228600" progId="">
                  <p:embed/>
                </p:oleObj>
              </mc:Choice>
              <mc:Fallback>
                <p:oleObj name="Equation" r:id="rId3" imgW="1079500" imgH="228600" progId="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3348160"/>
                        <a:ext cx="19700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" name="Object 218"/>
          <p:cNvGraphicFramePr>
            <a:graphicFrameLocks noChangeAspect="1"/>
          </p:cNvGraphicFramePr>
          <p:nvPr/>
        </p:nvGraphicFramePr>
        <p:xfrm>
          <a:off x="2178050" y="5072063"/>
          <a:ext cx="10890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Equation" r:id="rId5" imgW="583947" imgH="203112" progId="">
                  <p:embed/>
                </p:oleObj>
              </mc:Choice>
              <mc:Fallback>
                <p:oleObj name="Equation" r:id="rId5" imgW="583947" imgH="203112" progId="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5072063"/>
                        <a:ext cx="10890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" name="Object 219"/>
          <p:cNvGraphicFramePr>
            <a:graphicFrameLocks noChangeAspect="1"/>
          </p:cNvGraphicFramePr>
          <p:nvPr/>
        </p:nvGraphicFramePr>
        <p:xfrm>
          <a:off x="3930650" y="4337050"/>
          <a:ext cx="21923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Equation" r:id="rId7" imgW="1180588" imgH="418918" progId="">
                  <p:embed/>
                </p:oleObj>
              </mc:Choice>
              <mc:Fallback>
                <p:oleObj name="Equation" r:id="rId7" imgW="1180588" imgH="418918" progId="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4337050"/>
                        <a:ext cx="219233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" name="Object 220"/>
          <p:cNvGraphicFramePr>
            <a:graphicFrameLocks noChangeAspect="1"/>
          </p:cNvGraphicFramePr>
          <p:nvPr/>
        </p:nvGraphicFramePr>
        <p:xfrm>
          <a:off x="2786063" y="5543550"/>
          <a:ext cx="12446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9" imgW="672808" imgH="418918" progId="">
                  <p:embed/>
                </p:oleObj>
              </mc:Choice>
              <mc:Fallback>
                <p:oleObj name="Equation" r:id="rId9" imgW="672808" imgH="418918" progId="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543550"/>
                        <a:ext cx="12446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" name="Object 221"/>
          <p:cNvGraphicFramePr>
            <a:graphicFrameLocks noChangeAspect="1"/>
          </p:cNvGraphicFramePr>
          <p:nvPr/>
        </p:nvGraphicFramePr>
        <p:xfrm>
          <a:off x="1770063" y="3990975"/>
          <a:ext cx="914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Equation" r:id="rId11" imgW="482181" imgH="177646" progId="">
                  <p:embed/>
                </p:oleObj>
              </mc:Choice>
              <mc:Fallback>
                <p:oleObj name="Equation" r:id="rId11" imgW="482181" imgH="177646" progId="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90975"/>
                        <a:ext cx="914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6" name="Object 222"/>
          <p:cNvGraphicFramePr>
            <a:graphicFrameLocks noChangeAspect="1"/>
          </p:cNvGraphicFramePr>
          <p:nvPr/>
        </p:nvGraphicFramePr>
        <p:xfrm>
          <a:off x="1008063" y="4443413"/>
          <a:ext cx="10795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Equation" r:id="rId13" imgW="583947" imgH="228501" progId="">
                  <p:embed/>
                </p:oleObj>
              </mc:Choice>
              <mc:Fallback>
                <p:oleObj name="Equation" r:id="rId13" imgW="583947" imgH="228501" progId="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443413"/>
                        <a:ext cx="10795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7" name="Object 223"/>
          <p:cNvGraphicFramePr>
            <a:graphicFrameLocks noChangeAspect="1"/>
          </p:cNvGraphicFramePr>
          <p:nvPr/>
        </p:nvGraphicFramePr>
        <p:xfrm>
          <a:off x="2033588" y="4508500"/>
          <a:ext cx="8080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Equation" r:id="rId15" imgW="418918" imgH="177723" progId="">
                  <p:embed/>
                </p:oleObj>
              </mc:Choice>
              <mc:Fallback>
                <p:oleObj name="Equation" r:id="rId15" imgW="418918" imgH="177723" progId="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508500"/>
                        <a:ext cx="80803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2" name="Rectangle 11"/>
          <p:cNvSpPr>
            <a:spLocks noChangeArrowheads="1"/>
          </p:cNvSpPr>
          <p:nvPr/>
        </p:nvSpPr>
        <p:spPr bwMode="auto">
          <a:xfrm>
            <a:off x="4294188" y="5768975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霍尔系数</a:t>
            </a:r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)</a:t>
            </a:r>
          </a:p>
        </p:txBody>
      </p:sp>
      <p:graphicFrame>
        <p:nvGraphicFramePr>
          <p:cNvPr id="1248" name="Object 224"/>
          <p:cNvGraphicFramePr>
            <a:graphicFrameLocks noChangeAspect="1"/>
          </p:cNvGraphicFramePr>
          <p:nvPr/>
        </p:nvGraphicFramePr>
        <p:xfrm>
          <a:off x="1128713" y="5045075"/>
          <a:ext cx="11144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Equation" r:id="rId17" imgW="596641" imgH="203112" progId="">
                  <p:embed/>
                </p:oleObj>
              </mc:Choice>
              <mc:Fallback>
                <p:oleObj name="Equation" r:id="rId17" imgW="596641" imgH="203112" progId="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5045075"/>
                        <a:ext cx="11144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" name="AutoShape 37"/>
          <p:cNvSpPr>
            <a:spLocks/>
          </p:cNvSpPr>
          <p:nvPr/>
        </p:nvSpPr>
        <p:spPr bwMode="auto">
          <a:xfrm>
            <a:off x="3227388" y="4119563"/>
            <a:ext cx="360362" cy="1223962"/>
          </a:xfrm>
          <a:prstGeom prst="rightBrace">
            <a:avLst>
              <a:gd name="adj1" fmla="val 28304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zh-CN" altLang="en-US">
              <a:latin typeface="Calibri" pitchFamily="34" charset="0"/>
            </a:endParaRPr>
          </a:p>
        </p:txBody>
      </p:sp>
      <p:grpSp>
        <p:nvGrpSpPr>
          <p:cNvPr id="1257" name="Group 233"/>
          <p:cNvGrpSpPr>
            <a:grpSpLocks/>
          </p:cNvGrpSpPr>
          <p:nvPr/>
        </p:nvGrpSpPr>
        <p:grpSpPr bwMode="auto">
          <a:xfrm>
            <a:off x="7064375" y="3246438"/>
            <a:ext cx="3832225" cy="2590800"/>
            <a:chOff x="4450" y="2045"/>
            <a:chExt cx="2414" cy="1632"/>
          </a:xfrm>
        </p:grpSpPr>
        <p:pic>
          <p:nvPicPr>
            <p:cNvPr id="1251" name="Picture 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450" y="2045"/>
              <a:ext cx="241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5" name="Oval 231"/>
            <p:cNvSpPr>
              <a:spLocks noChangeArrowheads="1"/>
            </p:cNvSpPr>
            <p:nvPr/>
          </p:nvSpPr>
          <p:spPr bwMode="auto">
            <a:xfrm>
              <a:off x="6643" y="2654"/>
              <a:ext cx="221" cy="189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 dirty="0">
                  <a:latin typeface="Times New Roman" pitchFamily="18" charset="0"/>
                </a:rPr>
                <a:t>mV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844550" y="339725"/>
            <a:ext cx="10515600" cy="1325563"/>
          </a:xfrm>
        </p:spPr>
        <p:txBody>
          <a:bodyPr/>
          <a:lstStyle/>
          <a:p>
            <a:r>
              <a:rPr lang="zh-CN" altLang="en-US">
                <a:ea typeface="华文仿宋"/>
              </a:rPr>
              <a:t>四、实验原理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4550" y="1828800"/>
            <a:ext cx="6457950" cy="4351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华文仿宋" panose="02010600040101010101" pitchFamily="2" charset="-122"/>
                <a:cs typeface="Times New Roman" pitchFamily="18" charset="0"/>
              </a:rPr>
              <a:t> 2</a:t>
            </a:r>
            <a:r>
              <a:rPr lang="en-US" altLang="zh-CN" dirty="0">
                <a:latin typeface="华文仿宋" panose="02010600040101010101" pitchFamily="2" charset="-122"/>
                <a:cs typeface="Times New Roman" pitchFamily="18" charset="0"/>
              </a:rPr>
              <a:t>. </a:t>
            </a:r>
            <a:r>
              <a:rPr lang="zh-CN" altLang="en-US" dirty="0">
                <a:latin typeface="华文仿宋" panose="02010600040101010101" pitchFamily="2" charset="-122"/>
                <a:cs typeface="Times New Roman" pitchFamily="18" charset="0"/>
              </a:rPr>
              <a:t>不等位电压的消除</a:t>
            </a:r>
            <a:endParaRPr lang="en-US" altLang="zh-CN" dirty="0">
              <a:latin typeface="华文仿宋" panose="02010600040101010101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zh-CN" altLang="en-US" dirty="0">
                <a:cs typeface="Times New Roman" pitchFamily="18" charset="0"/>
              </a:rPr>
              <a:t>        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由于在一般制作工艺中，很难将两个电极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(</a:t>
            </a:r>
            <a:r>
              <a:rPr lang="en-US" altLang="zh-CN" sz="1800" i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zh-CN" altLang="en-US" sz="1800" i="1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800" i="1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)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焊在同一等电位面上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(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如右图）。由此当电流流过霍尔元件时，即使</a:t>
            </a:r>
            <a:r>
              <a:rPr lang="zh-CN" altLang="en-US" sz="1800" dirty="0">
                <a:solidFill>
                  <a:srgbClr val="FF0000"/>
                </a:solidFill>
                <a:latin typeface="华文仿宋" panose="02010600040101010101" pitchFamily="2" charset="-122"/>
                <a:cs typeface="Times New Roman" pitchFamily="18" charset="0"/>
              </a:rPr>
              <a:t>不加磁场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，在其电极之间也会产生电势差，即</a:t>
            </a:r>
            <a:r>
              <a:rPr lang="zh-CN" altLang="en-US" sz="1800" dirty="0">
                <a:solidFill>
                  <a:srgbClr val="FF0000"/>
                </a:solidFill>
                <a:latin typeface="华文仿宋" panose="02010600040101010101" pitchFamily="2" charset="-122"/>
                <a:cs typeface="Times New Roman" pitchFamily="18" charset="0"/>
              </a:rPr>
              <a:t>不等位电压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。</a:t>
            </a:r>
            <a:endParaRPr lang="en-US" altLang="zh-CN" sz="1800" dirty="0">
              <a:solidFill>
                <a:schemeClr val="tx1"/>
              </a:solidFill>
              <a:latin typeface="华文仿宋" panose="02010600040101010101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        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不等位电压</a:t>
            </a:r>
            <a:r>
              <a:rPr lang="en-US" altLang="zh-CN" sz="1800" i="1" dirty="0">
                <a:solidFill>
                  <a:srgbClr val="FF0000"/>
                </a:solidFill>
                <a:latin typeface="华文仿宋" panose="02010600040101010101" pitchFamily="2" charset="-122"/>
                <a:cs typeface="Times New Roman" pitchFamily="18" charset="0"/>
              </a:rPr>
              <a:t>U</a:t>
            </a:r>
            <a:r>
              <a:rPr lang="en-US" altLang="zh-CN" sz="1800" baseline="-25000" dirty="0">
                <a:solidFill>
                  <a:srgbClr val="FF0000"/>
                </a:solidFill>
                <a:latin typeface="华文仿宋" panose="02010600040101010101" pitchFamily="2" charset="-122"/>
                <a:cs typeface="Times New Roman" pitchFamily="18" charset="0"/>
              </a:rPr>
              <a:t>0</a:t>
            </a:r>
            <a:r>
              <a:rPr lang="zh-CN" altLang="zh-CN" sz="1800" dirty="0">
                <a:solidFill>
                  <a:srgbClr val="FF0000"/>
                </a:solidFill>
                <a:latin typeface="华文仿宋" panose="02010600040101010101" pitchFamily="2" charset="-122"/>
                <a:cs typeface="Times New Roman" pitchFamily="18" charset="0"/>
              </a:rPr>
              <a:t>只与</a:t>
            </a:r>
            <a:r>
              <a:rPr lang="zh-CN" altLang="en-US" sz="1800" dirty="0">
                <a:solidFill>
                  <a:srgbClr val="FF0000"/>
                </a:solidFill>
                <a:latin typeface="华文仿宋" panose="02010600040101010101" pitchFamily="2" charset="-122"/>
                <a:cs typeface="Times New Roman" pitchFamily="18" charset="0"/>
              </a:rPr>
              <a:t>霍尔</a:t>
            </a:r>
            <a:r>
              <a:rPr lang="zh-CN" altLang="zh-CN" sz="1800" dirty="0">
                <a:solidFill>
                  <a:srgbClr val="FF0000"/>
                </a:solidFill>
                <a:latin typeface="华文仿宋" panose="02010600040101010101" pitchFamily="2" charset="-122"/>
                <a:cs typeface="Times New Roman" pitchFamily="18" charset="0"/>
              </a:rPr>
              <a:t>片的工作电流有关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，且随着电流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I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的换向而换向。所以，实验测得的电压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U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可以认为是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霍尔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电压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U</a:t>
            </a:r>
            <a:r>
              <a:rPr lang="en-US" altLang="zh-CN" sz="1800" i="1" baseline="-250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H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与不等位电压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U</a:t>
            </a:r>
            <a:r>
              <a:rPr lang="en-US" altLang="zh-CN" sz="1800" baseline="-250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0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的代数和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(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这里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U</a:t>
            </a:r>
            <a:r>
              <a:rPr lang="en-US" altLang="zh-CN" sz="1800" baseline="-250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0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可能是正的，也可能是负的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)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。</a:t>
            </a:r>
            <a:endParaRPr lang="en-US" altLang="zh-CN" sz="1800" dirty="0">
              <a:solidFill>
                <a:schemeClr val="tx1"/>
              </a:solidFill>
              <a:latin typeface="华文仿宋" panose="02010600040101010101" pitchFamily="2" charset="-122"/>
              <a:cs typeface="Times New Roman" pitchFamily="18" charset="0"/>
            </a:endParaRPr>
          </a:p>
        </p:txBody>
      </p:sp>
      <p:grpSp>
        <p:nvGrpSpPr>
          <p:cNvPr id="23604" name="Group 52"/>
          <p:cNvGrpSpPr>
            <a:grpSpLocks/>
          </p:cNvGrpSpPr>
          <p:nvPr/>
        </p:nvGrpSpPr>
        <p:grpSpPr bwMode="auto">
          <a:xfrm>
            <a:off x="7807325" y="2344738"/>
            <a:ext cx="3522663" cy="2362200"/>
            <a:chOff x="5086" y="1406"/>
            <a:chExt cx="2445" cy="1590"/>
          </a:xfrm>
        </p:grpSpPr>
        <p:grpSp>
          <p:nvGrpSpPr>
            <p:cNvPr id="23603" name="Group 51"/>
            <p:cNvGrpSpPr>
              <a:grpSpLocks/>
            </p:cNvGrpSpPr>
            <p:nvPr/>
          </p:nvGrpSpPr>
          <p:grpSpPr bwMode="auto">
            <a:xfrm>
              <a:off x="5086" y="1406"/>
              <a:ext cx="2445" cy="1590"/>
              <a:chOff x="5086" y="1406"/>
              <a:chExt cx="2445" cy="1590"/>
            </a:xfrm>
          </p:grpSpPr>
          <p:sp>
            <p:nvSpPr>
              <p:cNvPr id="23601" name="Line 49"/>
              <p:cNvSpPr>
                <a:spLocks noChangeShapeType="1"/>
              </p:cNvSpPr>
              <p:nvPr/>
            </p:nvSpPr>
            <p:spPr bwMode="auto">
              <a:xfrm>
                <a:off x="7252" y="1427"/>
                <a:ext cx="0" cy="9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3591" name="Group 39"/>
              <p:cNvGrpSpPr>
                <a:grpSpLocks/>
              </p:cNvGrpSpPr>
              <p:nvPr/>
            </p:nvGrpSpPr>
            <p:grpSpPr bwMode="auto">
              <a:xfrm>
                <a:off x="5086" y="1406"/>
                <a:ext cx="2445" cy="1590"/>
                <a:chOff x="5016" y="1535"/>
                <a:chExt cx="2445" cy="1590"/>
              </a:xfrm>
            </p:grpSpPr>
            <p:grpSp>
              <p:nvGrpSpPr>
                <p:cNvPr id="23582" name="Group 30"/>
                <p:cNvGrpSpPr>
                  <a:grpSpLocks/>
                </p:cNvGrpSpPr>
                <p:nvPr/>
              </p:nvGrpSpPr>
              <p:grpSpPr bwMode="auto">
                <a:xfrm>
                  <a:off x="5206" y="1535"/>
                  <a:ext cx="1713" cy="1019"/>
                  <a:chOff x="5195" y="1744"/>
                  <a:chExt cx="1918" cy="1019"/>
                </a:xfrm>
              </p:grpSpPr>
              <p:grpSp>
                <p:nvGrpSpPr>
                  <p:cNvPr id="2357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5195" y="1762"/>
                    <a:ext cx="1918" cy="974"/>
                    <a:chOff x="5195" y="2155"/>
                    <a:chExt cx="1918" cy="974"/>
                  </a:xfrm>
                </p:grpSpPr>
                <p:sp>
                  <p:nvSpPr>
                    <p:cNvPr id="23556" name="立方体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6" y="2344"/>
                      <a:ext cx="1529" cy="570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12700" algn="ctr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zh-CN" altLang="en-US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3572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95" y="2648"/>
                      <a:ext cx="284" cy="41"/>
                      <a:chOff x="5195" y="2648"/>
                      <a:chExt cx="284" cy="41"/>
                    </a:xfrm>
                  </p:grpSpPr>
                  <p:sp>
                    <p:nvSpPr>
                      <p:cNvPr id="23563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5435" y="2648"/>
                        <a:ext cx="44" cy="4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3568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95" y="2665"/>
                        <a:ext cx="253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3573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13" y="2625"/>
                      <a:ext cx="300" cy="41"/>
                      <a:chOff x="6813" y="2625"/>
                      <a:chExt cx="300" cy="41"/>
                    </a:xfrm>
                  </p:grpSpPr>
                  <p:sp>
                    <p:nvSpPr>
                      <p:cNvPr id="23564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6813" y="2625"/>
                        <a:ext cx="44" cy="4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3569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60" y="2650"/>
                        <a:ext cx="253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3574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36" y="2155"/>
                      <a:ext cx="44" cy="254"/>
                      <a:chOff x="6021" y="2175"/>
                      <a:chExt cx="44" cy="254"/>
                    </a:xfrm>
                  </p:grpSpPr>
                  <p:sp>
                    <p:nvSpPr>
                      <p:cNvPr id="2356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6021" y="2388"/>
                        <a:ext cx="44" cy="4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3570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035" y="2175"/>
                        <a:ext cx="5" cy="215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3578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14" y="2914"/>
                      <a:ext cx="34" cy="215"/>
                      <a:chOff x="6214" y="2914"/>
                      <a:chExt cx="34" cy="215"/>
                    </a:xfrm>
                  </p:grpSpPr>
                  <p:sp>
                    <p:nvSpPr>
                      <p:cNvPr id="23565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6214" y="2916"/>
                        <a:ext cx="34" cy="3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357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30" y="2914"/>
                        <a:ext cx="5" cy="215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357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78" y="2589"/>
                      <a:ext cx="409" cy="65"/>
                      <a:chOff x="6078" y="2589"/>
                      <a:chExt cx="409" cy="65"/>
                    </a:xfrm>
                  </p:grpSpPr>
                  <p:sp>
                    <p:nvSpPr>
                      <p:cNvPr id="23575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78" y="2589"/>
                        <a:ext cx="64" cy="65"/>
                      </a:xfrm>
                      <a:prstGeom prst="ellipse">
                        <a:avLst/>
                      </a:prstGeom>
                      <a:solidFill>
                        <a:srgbClr val="00CCFF">
                          <a:alpha val="20000"/>
                        </a:srgbClr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r>
                          <a:rPr lang="en-US" altLang="zh-CN"/>
                          <a:t>+</a:t>
                        </a:r>
                      </a:p>
                    </p:txBody>
                  </p:sp>
                  <p:sp>
                    <p:nvSpPr>
                      <p:cNvPr id="23576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43" y="2621"/>
                        <a:ext cx="3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2358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099" y="1744"/>
                    <a:ext cx="173" cy="16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CN" b="1" i="1">
                        <a:latin typeface="Times New Roman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2358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6284" y="2596"/>
                    <a:ext cx="173" cy="16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altLang="zh-CN" b="1" i="1">
                        <a:latin typeface="Times New Roman" pitchFamily="18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23587" name="Line 35"/>
                <p:cNvSpPr>
                  <a:spLocks noChangeShapeType="1"/>
                </p:cNvSpPr>
                <p:nvPr/>
              </p:nvSpPr>
              <p:spPr bwMode="auto">
                <a:xfrm>
                  <a:off x="6913" y="2048"/>
                  <a:ext cx="5" cy="95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588" name="Line 36"/>
                <p:cNvSpPr>
                  <a:spLocks noChangeShapeType="1"/>
                </p:cNvSpPr>
                <p:nvPr/>
              </p:nvSpPr>
              <p:spPr bwMode="auto">
                <a:xfrm>
                  <a:off x="5213" y="2065"/>
                  <a:ext cx="0" cy="9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pic>
              <p:nvPicPr>
                <p:cNvPr id="23589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81189"/>
                <a:stretch>
                  <a:fillRect/>
                </a:stretch>
              </p:blipFill>
              <p:spPr bwMode="auto">
                <a:xfrm>
                  <a:off x="5016" y="2818"/>
                  <a:ext cx="2445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3598" name="Group 46"/>
              <p:cNvGrpSpPr>
                <a:grpSpLocks/>
              </p:cNvGrpSpPr>
              <p:nvPr/>
            </p:nvGrpSpPr>
            <p:grpSpPr bwMode="auto">
              <a:xfrm>
                <a:off x="6196" y="2307"/>
                <a:ext cx="1051" cy="130"/>
                <a:chOff x="6201" y="2332"/>
                <a:chExt cx="1051" cy="130"/>
              </a:xfrm>
            </p:grpSpPr>
            <p:sp>
              <p:nvSpPr>
                <p:cNvPr id="23594" name="Line 42"/>
                <p:cNvSpPr>
                  <a:spLocks noChangeShapeType="1"/>
                </p:cNvSpPr>
                <p:nvPr/>
              </p:nvSpPr>
              <p:spPr bwMode="auto">
                <a:xfrm>
                  <a:off x="6201" y="2428"/>
                  <a:ext cx="73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596" name="Arc 44"/>
                <p:cNvSpPr>
                  <a:spLocks/>
                </p:cNvSpPr>
                <p:nvPr/>
              </p:nvSpPr>
              <p:spPr bwMode="auto">
                <a:xfrm rot="7240377">
                  <a:off x="6942" y="2339"/>
                  <a:ext cx="130" cy="116"/>
                </a:xfrm>
                <a:custGeom>
                  <a:avLst/>
                  <a:gdLst>
                    <a:gd name="G0" fmla="+- 0 0 0"/>
                    <a:gd name="G1" fmla="+- 18866 0 0"/>
                    <a:gd name="G2" fmla="+- 21600 0 0"/>
                    <a:gd name="T0" fmla="*/ 10518 w 21430"/>
                    <a:gd name="T1" fmla="*/ 0 h 18866"/>
                    <a:gd name="T2" fmla="*/ 21430 w 21430"/>
                    <a:gd name="T3" fmla="*/ 16159 h 18866"/>
                    <a:gd name="T4" fmla="*/ 0 w 21430"/>
                    <a:gd name="T5" fmla="*/ 18866 h 18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430" h="18866" fill="none" extrusionOk="0">
                      <a:moveTo>
                        <a:pt x="10518" y="-1"/>
                      </a:moveTo>
                      <a:cubicBezTo>
                        <a:pt x="16517" y="3344"/>
                        <a:pt x="20568" y="9344"/>
                        <a:pt x="21429" y="16159"/>
                      </a:cubicBezTo>
                    </a:path>
                    <a:path w="21430" h="18866" stroke="0" extrusionOk="0">
                      <a:moveTo>
                        <a:pt x="10518" y="-1"/>
                      </a:moveTo>
                      <a:cubicBezTo>
                        <a:pt x="16517" y="3344"/>
                        <a:pt x="20568" y="9344"/>
                        <a:pt x="21429" y="16159"/>
                      </a:cubicBezTo>
                      <a:lnTo>
                        <a:pt x="0" y="18866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597" name="Line 45"/>
                <p:cNvSpPr>
                  <a:spLocks noChangeShapeType="1"/>
                </p:cNvSpPr>
                <p:nvPr/>
              </p:nvSpPr>
              <p:spPr bwMode="auto">
                <a:xfrm>
                  <a:off x="7058" y="2428"/>
                  <a:ext cx="1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3602" name="Line 50"/>
              <p:cNvSpPr>
                <a:spLocks noChangeShapeType="1"/>
              </p:cNvSpPr>
              <p:nvPr/>
            </p:nvSpPr>
            <p:spPr bwMode="auto">
              <a:xfrm>
                <a:off x="6040" y="1421"/>
                <a:ext cx="1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3600" name="Oval 48"/>
            <p:cNvSpPr>
              <a:spLocks noChangeArrowheads="1"/>
            </p:cNvSpPr>
            <p:nvPr/>
          </p:nvSpPr>
          <p:spPr bwMode="auto">
            <a:xfrm>
              <a:off x="7152" y="1820"/>
              <a:ext cx="221" cy="189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>
                  <a:latin typeface="Times New Roman" pitchFamily="18" charset="0"/>
                </a:rPr>
                <a:t>mV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标题 1"/>
          <p:cNvSpPr>
            <a:spLocks noGrp="1"/>
          </p:cNvSpPr>
          <p:nvPr>
            <p:ph type="title"/>
          </p:nvPr>
        </p:nvSpPr>
        <p:spPr>
          <a:xfrm>
            <a:off x="844550" y="339725"/>
            <a:ext cx="10515600" cy="1325563"/>
          </a:xfrm>
        </p:spPr>
        <p:txBody>
          <a:bodyPr/>
          <a:lstStyle/>
          <a:p>
            <a:r>
              <a:rPr lang="zh-CN" altLang="en-US">
                <a:ea typeface="华文仿宋"/>
              </a:rPr>
              <a:t>四、实验原理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dirty="0" smtClean="0">
                <a:latin typeface="华文仿宋" panose="02010600040101010101" pitchFamily="2" charset="-122"/>
                <a:cs typeface="Times New Roman" pitchFamily="18" charset="0"/>
              </a:rPr>
              <a:t> 2</a:t>
            </a:r>
            <a:r>
              <a:rPr lang="en-US" altLang="zh-CN" dirty="0">
                <a:latin typeface="华文仿宋" panose="02010600040101010101" pitchFamily="2" charset="-122"/>
                <a:cs typeface="Times New Roman" pitchFamily="18" charset="0"/>
              </a:rPr>
              <a:t>. </a:t>
            </a:r>
            <a:r>
              <a:rPr lang="zh-CN" altLang="en-US" dirty="0">
                <a:latin typeface="华文仿宋" panose="02010600040101010101" pitchFamily="2" charset="-122"/>
                <a:cs typeface="Times New Roman" pitchFamily="18" charset="0"/>
              </a:rPr>
              <a:t>不等位电压的</a:t>
            </a:r>
            <a:r>
              <a:rPr lang="zh-CN" altLang="en-US" dirty="0" smtClean="0">
                <a:latin typeface="华文仿宋" panose="02010600040101010101" pitchFamily="2" charset="-122"/>
                <a:cs typeface="Times New Roman" pitchFamily="18" charset="0"/>
              </a:rPr>
              <a:t>消除</a:t>
            </a:r>
            <a:r>
              <a:rPr lang="en-US" altLang="zh-CN" dirty="0" smtClean="0">
                <a:latin typeface="华文仿宋" panose="02010600040101010101" pitchFamily="2" charset="-122"/>
                <a:cs typeface="Times New Roman" pitchFamily="18" charset="0"/>
              </a:rPr>
              <a:t>——</a:t>
            </a:r>
            <a:r>
              <a:rPr lang="zh-CN" altLang="en-US" dirty="0" smtClean="0">
                <a:latin typeface="华文仿宋" panose="02010600040101010101" pitchFamily="2" charset="-122"/>
                <a:cs typeface="Times New Roman" pitchFamily="18" charset="0"/>
              </a:rPr>
              <a:t>换测法</a:t>
            </a:r>
            <a:endParaRPr lang="en-US" altLang="zh-CN" dirty="0">
              <a:latin typeface="华文仿宋" panose="02010600040101010101" pitchFamily="2" charset="-122"/>
              <a:cs typeface="Times New Roman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（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1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）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+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I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+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B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+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U</a:t>
            </a:r>
            <a:r>
              <a:rPr lang="en-US" altLang="zh-CN" sz="1800" baseline="-250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0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测得上下端电压为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    </a:t>
            </a:r>
            <a:endParaRPr lang="zh-CN" altLang="zh-CN" sz="1800" dirty="0">
              <a:solidFill>
                <a:schemeClr val="tx1"/>
              </a:solidFill>
              <a:latin typeface="华文仿宋" panose="02010600040101010101" pitchFamily="2" charset="-122"/>
              <a:cs typeface="+mn-cs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（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2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）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-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I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+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B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-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U</a:t>
            </a:r>
            <a:r>
              <a:rPr lang="en-US" altLang="zh-CN" sz="1800" baseline="-250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0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测得上下端电压为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（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3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）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+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I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-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B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+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U</a:t>
            </a:r>
            <a:r>
              <a:rPr lang="en-US" altLang="zh-CN" sz="1800" baseline="-250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0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测得上下端电压为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（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4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）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-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I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-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B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-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U</a:t>
            </a:r>
            <a:r>
              <a:rPr lang="en-US" altLang="zh-CN" sz="1800" baseline="-250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0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测得上下端电压为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        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由上面四个式子，可得</a:t>
            </a:r>
            <a:r>
              <a:rPr lang="zh-CN" altLang="en-US" sz="1800" dirty="0">
                <a:solidFill>
                  <a:srgbClr val="FF0000"/>
                </a:solidFill>
                <a:latin typeface="华文仿宋" panose="02010600040101010101" pitchFamily="2" charset="-122"/>
                <a:cs typeface="+mn-cs"/>
              </a:rPr>
              <a:t>霍尔</a:t>
            </a:r>
            <a:r>
              <a:rPr lang="zh-CN" altLang="zh-CN" sz="1800" dirty="0">
                <a:solidFill>
                  <a:srgbClr val="FF0000"/>
                </a:solidFill>
                <a:latin typeface="华文仿宋" panose="02010600040101010101" pitchFamily="2" charset="-122"/>
                <a:cs typeface="+mn-cs"/>
              </a:rPr>
              <a:t>电压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为</a:t>
            </a:r>
            <a:endParaRPr lang="en-US" altLang="zh-CN" sz="1800" dirty="0">
              <a:solidFill>
                <a:schemeClr val="tx1"/>
              </a:solidFill>
              <a:latin typeface="华文仿宋" panose="02010600040101010101" pitchFamily="2" charset="-122"/>
              <a:cs typeface="+mn-cs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        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通过四个工作状态的</a:t>
            </a:r>
            <a:r>
              <a:rPr lang="zh-CN" altLang="zh-CN" sz="1800" dirty="0">
                <a:solidFill>
                  <a:srgbClr val="FF0000"/>
                </a:solidFill>
                <a:latin typeface="华文仿宋" panose="02010600040101010101" pitchFamily="2" charset="-122"/>
                <a:cs typeface="+mn-cs"/>
              </a:rPr>
              <a:t>换测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，不等位电压被消除了，同时温差引起的附回电压也可以消除，式中的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U</a:t>
            </a:r>
            <a:r>
              <a:rPr lang="en-US" altLang="zh-CN" sz="1800" baseline="-250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1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 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、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U</a:t>
            </a:r>
            <a:r>
              <a:rPr lang="en-US" altLang="zh-CN" sz="1800" baseline="-250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2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 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、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U</a:t>
            </a:r>
            <a:r>
              <a:rPr lang="en-US" altLang="zh-CN" sz="1800" baseline="-250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3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、</a:t>
            </a:r>
            <a:r>
              <a:rPr lang="en-US" altLang="zh-CN" sz="1800" i="1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 U</a:t>
            </a:r>
            <a:r>
              <a:rPr lang="en-US" altLang="zh-CN" sz="1800" baseline="-250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4</a:t>
            </a:r>
            <a:r>
              <a:rPr lang="zh-CN" altLang="zh-CN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分别为每一工作状态时所测得的电压值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  <a:cs typeface="+mn-cs"/>
              </a:rPr>
              <a:t>。</a:t>
            </a:r>
          </a:p>
        </p:txBody>
      </p:sp>
      <p:graphicFrame>
        <p:nvGraphicFramePr>
          <p:cNvPr id="2171" name="Object 123"/>
          <p:cNvGraphicFramePr>
            <a:graphicFrameLocks noChangeAspect="1"/>
          </p:cNvGraphicFramePr>
          <p:nvPr/>
        </p:nvGraphicFramePr>
        <p:xfrm>
          <a:off x="4992688" y="2446338"/>
          <a:ext cx="13525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Equation" r:id="rId3" imgW="838200" imgH="228600" progId="">
                  <p:embed/>
                </p:oleObj>
              </mc:Choice>
              <mc:Fallback>
                <p:oleObj name="Equation" r:id="rId3" imgW="838200" imgH="228600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2446338"/>
                        <a:ext cx="13525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2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103148"/>
              </p:ext>
            </p:extLst>
          </p:nvPr>
        </p:nvGraphicFramePr>
        <p:xfrm>
          <a:off x="4986583" y="2940174"/>
          <a:ext cx="1514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Equation" r:id="rId5" imgW="939800" imgH="228600" progId="">
                  <p:embed/>
                </p:oleObj>
              </mc:Choice>
              <mc:Fallback>
                <p:oleObj name="Equation" r:id="rId5" imgW="939800" imgH="228600" progId="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583" y="2940174"/>
                        <a:ext cx="15144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3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130047"/>
              </p:ext>
            </p:extLst>
          </p:nvPr>
        </p:nvGraphicFramePr>
        <p:xfrm>
          <a:off x="4962160" y="3470154"/>
          <a:ext cx="15160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Equation" r:id="rId7" imgW="939800" imgH="228600" progId="">
                  <p:embed/>
                </p:oleObj>
              </mc:Choice>
              <mc:Fallback>
                <p:oleObj name="Equation" r:id="rId7" imgW="939800" imgH="228600" progId="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160" y="3470154"/>
                        <a:ext cx="15160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4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331073"/>
              </p:ext>
            </p:extLst>
          </p:nvPr>
        </p:nvGraphicFramePr>
        <p:xfrm>
          <a:off x="4989634" y="4007461"/>
          <a:ext cx="13731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Equation" r:id="rId9" imgW="850900" imgH="228600" progId="">
                  <p:embed/>
                </p:oleObj>
              </mc:Choice>
              <mc:Fallback>
                <p:oleObj name="Equation" r:id="rId9" imgW="850900" imgH="228600" progId="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634" y="4007461"/>
                        <a:ext cx="13731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5" name="Object 127"/>
          <p:cNvGraphicFramePr>
            <a:graphicFrameLocks noChangeAspect="1"/>
          </p:cNvGraphicFramePr>
          <p:nvPr/>
        </p:nvGraphicFramePr>
        <p:xfrm>
          <a:off x="4911725" y="4464050"/>
          <a:ext cx="23987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Equation" r:id="rId11" imgW="1485900" imgH="393700" progId="">
                  <p:embed/>
                </p:oleObj>
              </mc:Choice>
              <mc:Fallback>
                <p:oleObj name="Equation" r:id="rId11" imgW="1485900" imgH="393700" progId="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4464050"/>
                        <a:ext cx="2398713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33"/>
          <p:cNvGrpSpPr>
            <a:grpSpLocks/>
          </p:cNvGrpSpPr>
          <p:nvPr/>
        </p:nvGrpSpPr>
        <p:grpSpPr bwMode="auto">
          <a:xfrm>
            <a:off x="7612063" y="2070223"/>
            <a:ext cx="3832225" cy="2590800"/>
            <a:chOff x="4450" y="2045"/>
            <a:chExt cx="2414" cy="1632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50" y="2045"/>
              <a:ext cx="241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231"/>
            <p:cNvSpPr>
              <a:spLocks noChangeArrowheads="1"/>
            </p:cNvSpPr>
            <p:nvPr/>
          </p:nvSpPr>
          <p:spPr bwMode="auto">
            <a:xfrm>
              <a:off x="6643" y="2654"/>
              <a:ext cx="221" cy="189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latin typeface="Times New Roman" pitchFamily="18" charset="0"/>
                </a:rPr>
                <a:t>mV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华文仿宋"/>
              </a:rPr>
              <a:t>五、实验步骤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latin typeface="华文仿宋" panose="02010600040101010101" pitchFamily="2" charset="-122"/>
                <a:cs typeface="Times New Roman" pitchFamily="18" charset="0"/>
              </a:rPr>
              <a:t>1. </a:t>
            </a:r>
            <a:r>
              <a:rPr lang="zh-CN" altLang="zh-CN" b="1" dirty="0">
                <a:latin typeface="华文仿宋" panose="02010600040101010101" pitchFamily="2" charset="-122"/>
                <a:cs typeface="Times New Roman" pitchFamily="18" charset="0"/>
              </a:rPr>
              <a:t>测量两个通电螺线管之间的磁感应强度分布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1800" b="1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    </a:t>
            </a:r>
            <a:r>
              <a:rPr lang="en-US" altLang="zh-CN" sz="1800" b="1" dirty="0" smtClean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    </a:t>
            </a:r>
            <a:r>
              <a:rPr lang="zh-CN" altLang="zh-CN" sz="1800" dirty="0" smtClean="0">
                <a:solidFill>
                  <a:schemeClr val="tx1"/>
                </a:solidFill>
                <a:cs typeface="Times New Roman" pitchFamily="18" charset="0"/>
              </a:rPr>
              <a:t>设置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励磁电流和工作电流不变，移动标尺，使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霍尔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片在不同的位置，测出相应的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霍尔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电压，即可了解其</a:t>
            </a:r>
            <a:r>
              <a:rPr lang="en-US" altLang="zh-CN" sz="1800" i="1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的分布情况。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完成书中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表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。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latin typeface="华文仿宋" panose="02010600040101010101" pitchFamily="2" charset="-122"/>
                <a:cs typeface="Times New Roman" pitchFamily="18" charset="0"/>
              </a:rPr>
              <a:t>2. </a:t>
            </a:r>
            <a:r>
              <a:rPr lang="zh-CN" altLang="zh-CN" b="1" dirty="0">
                <a:latin typeface="华文仿宋" panose="02010600040101010101" pitchFamily="2" charset="-122"/>
                <a:cs typeface="Times New Roman" pitchFamily="18" charset="0"/>
              </a:rPr>
              <a:t>测量磁化曲线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1800" b="1" dirty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    </a:t>
            </a:r>
            <a:r>
              <a:rPr lang="en-US" altLang="zh-CN" sz="1800" b="1" dirty="0" smtClean="0">
                <a:solidFill>
                  <a:schemeClr val="tx1"/>
                </a:solidFill>
                <a:latin typeface="华文仿宋" panose="02010600040101010101" pitchFamily="2" charset="-122"/>
                <a:cs typeface="Times New Roman" pitchFamily="18" charset="0"/>
              </a:rPr>
              <a:t>    </a:t>
            </a:r>
            <a:r>
              <a:rPr lang="zh-CN" altLang="zh-CN" sz="1800" dirty="0" smtClean="0">
                <a:solidFill>
                  <a:schemeClr val="tx1"/>
                </a:solidFill>
                <a:cs typeface="Times New Roman" pitchFamily="18" charset="0"/>
              </a:rPr>
              <a:t>移动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标尺使霍尔片处于螺线管中心处，设置工作电流不变，使励磁电流变化，测量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霍尔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电压</a:t>
            </a:r>
            <a:r>
              <a:rPr lang="en-US" altLang="zh-CN" sz="1800" i="1" dirty="0">
                <a:solidFill>
                  <a:schemeClr val="tx1"/>
                </a:solidFill>
                <a:cs typeface="Times New Roman" pitchFamily="18" charset="0"/>
              </a:rPr>
              <a:t>U</a:t>
            </a:r>
            <a:r>
              <a:rPr lang="en-US" altLang="zh-CN" sz="1800" i="1" baseline="-250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。由实验室给出的</a:t>
            </a:r>
            <a:r>
              <a:rPr lang="en-US" altLang="zh-CN" sz="1800" i="1" dirty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US" altLang="zh-CN" sz="1800" i="1" baseline="-250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计算磁场</a:t>
            </a:r>
            <a:r>
              <a:rPr lang="en-US" altLang="zh-CN" sz="1800" i="1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，从而得到磁场与励磁电流的关系</a:t>
            </a:r>
            <a:r>
              <a:rPr lang="en-US" altLang="zh-CN" sz="1800" i="1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～</a:t>
            </a:r>
            <a:r>
              <a:rPr lang="en-US" altLang="zh-CN" sz="1800" i="1" dirty="0" err="1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altLang="zh-CN" sz="1800" i="1" baseline="-25000" dirty="0" err="1">
                <a:solidFill>
                  <a:schemeClr val="tx1"/>
                </a:solidFill>
                <a:cs typeface="Times New Roman" pitchFamily="18" charset="0"/>
              </a:rPr>
              <a:t>m</a:t>
            </a:r>
            <a:r>
              <a:rPr lang="en-US" altLang="zh-CN" sz="18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曲线。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完成书中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表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4</a:t>
            </a:r>
            <a:r>
              <a:rPr lang="zh-CN" altLang="zh-CN" sz="1800" dirty="0">
                <a:solidFill>
                  <a:schemeClr val="tx1"/>
                </a:solidFill>
                <a:cs typeface="Times New Roman" pitchFamily="18" charset="0"/>
              </a:rPr>
              <a:t>。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zh-CN" altLang="en-US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华文仿宋"/>
              </a:rPr>
              <a:t>六、注意事项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087" y="1933575"/>
            <a:ext cx="10970171" cy="4351338"/>
          </a:xfrm>
        </p:spPr>
        <p:txBody>
          <a:bodyPr rtlCol="0">
            <a:noAutofit/>
          </a:bodyPr>
          <a:lstStyle/>
          <a:p>
            <a:pPr indent="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华文仿宋" panose="02010600040101010101" pitchFamily="2" charset="-122"/>
                <a:cs typeface="+mn-cs"/>
              </a:rPr>
              <a:t> 1</a:t>
            </a:r>
            <a:r>
              <a:rPr lang="en-US" altLang="zh-CN" dirty="0">
                <a:latin typeface="华文仿宋" panose="02010600040101010101" pitchFamily="2" charset="-122"/>
                <a:cs typeface="+mn-cs"/>
              </a:rPr>
              <a:t>. </a:t>
            </a:r>
            <a:r>
              <a:rPr lang="zh-CN" altLang="zh-CN" dirty="0" smtClean="0">
                <a:latin typeface="华文仿宋" panose="02010600040101010101" pitchFamily="2" charset="-122"/>
                <a:cs typeface="+mn-cs"/>
              </a:rPr>
              <a:t>要</a:t>
            </a:r>
            <a:r>
              <a:rPr lang="zh-CN" altLang="zh-CN" dirty="0">
                <a:latin typeface="华文仿宋" panose="02010600040101010101" pitchFamily="2" charset="-122"/>
                <a:cs typeface="+mn-cs"/>
              </a:rPr>
              <a:t>注意实验室仪器的具体参数，比如工作电流量程、励磁电流量程、游标卡尺量程</a:t>
            </a:r>
            <a:r>
              <a:rPr lang="zh-CN" altLang="en-US" dirty="0">
                <a:latin typeface="华文仿宋" panose="02010600040101010101" pitchFamily="2" charset="-122"/>
                <a:cs typeface="+mn-cs"/>
              </a:rPr>
              <a:t>；</a:t>
            </a:r>
            <a:endParaRPr lang="en-US" altLang="zh-CN" dirty="0">
              <a:latin typeface="华文仿宋" panose="02010600040101010101" pitchFamily="2" charset="-122"/>
              <a:cs typeface="+mn-cs"/>
            </a:endParaRPr>
          </a:p>
          <a:p>
            <a:pPr indent="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华文仿宋" panose="02010600040101010101" pitchFamily="2" charset="-122"/>
                <a:cs typeface="+mn-cs"/>
              </a:rPr>
              <a:t> 2</a:t>
            </a:r>
            <a:r>
              <a:rPr lang="en-US" altLang="zh-CN" dirty="0">
                <a:latin typeface="华文仿宋" panose="02010600040101010101" pitchFamily="2" charset="-122"/>
                <a:cs typeface="+mn-cs"/>
              </a:rPr>
              <a:t>. </a:t>
            </a:r>
            <a:r>
              <a:rPr lang="zh-CN" altLang="zh-CN" dirty="0">
                <a:latin typeface="华文仿宋" panose="02010600040101010101" pitchFamily="2" charset="-122"/>
                <a:cs typeface="+mn-cs"/>
              </a:rPr>
              <a:t>要注意写清单位，比如厘米、毫米、安、毫安</a:t>
            </a:r>
            <a:r>
              <a:rPr lang="zh-CN" altLang="en-US" dirty="0">
                <a:latin typeface="华文仿宋" panose="02010600040101010101" pitchFamily="2" charset="-122"/>
                <a:cs typeface="+mn-cs"/>
              </a:rPr>
              <a:t>；</a:t>
            </a:r>
            <a:endParaRPr lang="en-US" altLang="zh-CN" dirty="0">
              <a:latin typeface="华文仿宋" panose="02010600040101010101" pitchFamily="2" charset="-122"/>
              <a:cs typeface="+mn-cs"/>
            </a:endParaRPr>
          </a:p>
          <a:p>
            <a:pPr indent="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华文仿宋" panose="02010600040101010101" pitchFamily="2" charset="-122"/>
                <a:cs typeface="+mn-cs"/>
              </a:rPr>
              <a:t> 3</a:t>
            </a:r>
            <a:r>
              <a:rPr lang="en-US" altLang="zh-CN" dirty="0">
                <a:latin typeface="华文仿宋" panose="02010600040101010101" pitchFamily="2" charset="-122"/>
                <a:cs typeface="+mn-cs"/>
              </a:rPr>
              <a:t>. </a:t>
            </a:r>
            <a:r>
              <a:rPr lang="zh-CN" altLang="zh-CN" dirty="0">
                <a:latin typeface="华文仿宋" panose="02010600040101010101" pitchFamily="2" charset="-122"/>
                <a:cs typeface="+mn-cs"/>
              </a:rPr>
              <a:t>所有测量要求霍尔电流和励磁电流最大不能超过其量程的</a:t>
            </a:r>
            <a:r>
              <a:rPr lang="en-US" altLang="zh-CN" dirty="0">
                <a:latin typeface="华文仿宋" panose="02010600040101010101" pitchFamily="2" charset="-122"/>
                <a:cs typeface="+mn-cs"/>
              </a:rPr>
              <a:t>2/3</a:t>
            </a:r>
            <a:r>
              <a:rPr lang="zh-CN" altLang="en-US" dirty="0">
                <a:latin typeface="华文仿宋" panose="02010600040101010101" pitchFamily="2" charset="-122"/>
                <a:cs typeface="+mn-cs"/>
              </a:rPr>
              <a:t>；</a:t>
            </a:r>
            <a:endParaRPr lang="en-US" altLang="zh-CN" dirty="0">
              <a:latin typeface="华文仿宋" panose="02010600040101010101" pitchFamily="2" charset="-122"/>
              <a:cs typeface="+mn-cs"/>
            </a:endParaRPr>
          </a:p>
          <a:p>
            <a:pPr indent="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华文仿宋" panose="02010600040101010101" pitchFamily="2" charset="-122"/>
                <a:cs typeface="+mn-cs"/>
              </a:rPr>
              <a:t> 4</a:t>
            </a:r>
            <a:r>
              <a:rPr lang="en-US" altLang="zh-CN" dirty="0">
                <a:latin typeface="华文仿宋" panose="02010600040101010101" pitchFamily="2" charset="-122"/>
                <a:cs typeface="+mn-cs"/>
              </a:rPr>
              <a:t>. </a:t>
            </a:r>
            <a:r>
              <a:rPr lang="zh-CN" altLang="zh-CN" dirty="0">
                <a:latin typeface="华文仿宋" panose="02010600040101010101" pitchFamily="2" charset="-122"/>
                <a:cs typeface="+mn-cs"/>
              </a:rPr>
              <a:t>测量之前电压表要调零。</a:t>
            </a:r>
            <a:endParaRPr lang="en-US" altLang="zh-CN" dirty="0">
              <a:latin typeface="华文仿宋" panose="02010600040101010101" pitchFamily="2" charset="-122"/>
              <a:cs typeface="+mn-cs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zh-CN" altLang="zh-CN" dirty="0">
              <a:cs typeface="+mn-c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CN" dirty="0">
              <a:cs typeface="+mn-c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zh-CN" altLang="en-US" dirty="0"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1532</TotalTime>
  <Words>729</Words>
  <Application>Microsoft Office PowerPoint</Application>
  <PresentationFormat>自定义</PresentationFormat>
  <Paragraphs>55</Paragraphs>
  <Slides>9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HDOfficeLightV0</vt:lpstr>
      <vt:lpstr>Equation</vt:lpstr>
      <vt:lpstr>用霍尔效应测量磁场</vt:lpstr>
      <vt:lpstr>一、实验简介</vt:lpstr>
      <vt:lpstr>二、实验目的</vt:lpstr>
      <vt:lpstr>三、实验仪器</vt:lpstr>
      <vt:lpstr>四、实验原理</vt:lpstr>
      <vt:lpstr>四、实验原理</vt:lpstr>
      <vt:lpstr>四、实验原理</vt:lpstr>
      <vt:lpstr>五、实验步骤</vt:lpstr>
      <vt:lpstr>六、注意事项</vt:lpstr>
    </vt:vector>
  </TitlesOfParts>
  <Company>Win10NeT.COM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XiaZaiMa.COM</dc:creator>
  <cp:lastModifiedBy>dya</cp:lastModifiedBy>
  <cp:revision>84</cp:revision>
  <dcterms:created xsi:type="dcterms:W3CDTF">2017-05-19T00:45:05Z</dcterms:created>
  <dcterms:modified xsi:type="dcterms:W3CDTF">2017-06-07T01:41:14Z</dcterms:modified>
</cp:coreProperties>
</file>