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9" r:id="rId4"/>
    <p:sldId id="260" r:id="rId5"/>
    <p:sldId id="261" r:id="rId6"/>
    <p:sldId id="267" r:id="rId7"/>
    <p:sldId id="266" r:id="rId8"/>
    <p:sldId id="268" r:id="rId9"/>
    <p:sldId id="269" r:id="rId10"/>
    <p:sldId id="270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65EF-831B-483C-8F92-7AF378F8F218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2093-151C-471B-86DC-FC9AD5C04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225A-B432-4EB7-BD26-27E51ECAA5B1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8DCC-0D81-44F7-A7A3-D98494380B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57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添加物理史、拓展应用等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9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以照片、示意图、视频为主，对教材进行改进的部分着重强调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3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以照片、示意图、视频为主，对教材进行改进的部分着重强调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3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以照片、示意图、视频为主，对教材进行改进的部分着重强调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3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8037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altLang="zh-CN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右箭头 7"/>
          <p:cNvSpPr/>
          <p:nvPr userDrawn="1"/>
        </p:nvSpPr>
        <p:spPr>
          <a:xfrm>
            <a:off x="1524000" y="3534224"/>
            <a:ext cx="9144000" cy="678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9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0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6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zh-CN" altLang="en-US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5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西北农林科技大学    物理实验教学示范中心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右箭头 7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>
              <a:defRPr lang="zh-CN" altLang="en-US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西北农林科技大学    物理实验教学示范中心</a:t>
            </a:r>
          </a:p>
        </p:txBody>
      </p:sp>
    </p:spTree>
    <p:extLst>
      <p:ext uri="{BB962C8B-B14F-4D97-AF65-F5344CB8AC3E}">
        <p14:creationId xmlns:p14="http://schemas.microsoft.com/office/powerpoint/2010/main" val="66361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1" name="右箭头 10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4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4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sz="28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sz="2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4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6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800" kern="12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/>
              <a:t>西北农林科技大学              物理实验教学示范中心</a:t>
            </a:r>
          </a:p>
        </p:txBody>
      </p:sp>
      <p:pic>
        <p:nvPicPr>
          <p:cNvPr id="7" name="图片 6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00" y="0"/>
            <a:ext cx="3240000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华文仿宋" panose="0201060004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通用示波器的使用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  <a:p>
            <a:r>
              <a:rPr lang="zh-CN" altLang="en-US" b="1" dirty="0"/>
              <a:t>物理实验教学示范中心 </a:t>
            </a:r>
          </a:p>
        </p:txBody>
      </p:sp>
    </p:spTree>
    <p:extLst>
      <p:ext uri="{BB962C8B-B14F-4D97-AF65-F5344CB8AC3E}">
        <p14:creationId xmlns:p14="http://schemas.microsoft.com/office/powerpoint/2010/main" val="159801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3354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5. </a:t>
            </a:r>
            <a:r>
              <a:rPr lang="zh-CN" altLang="en-US" dirty="0"/>
              <a:t>观察不同频率比下的李萨如图形，并利用李萨如图形测量未知电压信号的频率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(1) </a:t>
            </a:r>
            <a:r>
              <a:rPr lang="zh-CN" altLang="en-US" sz="1800" dirty="0">
                <a:solidFill>
                  <a:schemeClr val="tx1"/>
                </a:solidFill>
              </a:rPr>
              <a:t>打开信号发生器电源，调整有关旋钮开关，使显示屏上呈现</a:t>
            </a:r>
            <a:r>
              <a:rPr lang="en-US" altLang="zh-CN" sz="1800" dirty="0">
                <a:solidFill>
                  <a:schemeClr val="tx1"/>
                </a:solidFill>
              </a:rPr>
              <a:t>CH2</a:t>
            </a:r>
            <a:r>
              <a:rPr lang="zh-CN" altLang="en-US" sz="1800" dirty="0">
                <a:solidFill>
                  <a:schemeClr val="tx1"/>
                </a:solidFill>
              </a:rPr>
              <a:t>通道输入的交变电压波形。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(2) </a:t>
            </a:r>
            <a:r>
              <a:rPr lang="zh-CN" altLang="en-US" sz="1800" dirty="0">
                <a:solidFill>
                  <a:schemeClr val="tx1"/>
                </a:solidFill>
              </a:rPr>
              <a:t>将</a:t>
            </a:r>
            <a:r>
              <a:rPr lang="en-US" altLang="zh-CN" sz="1800" dirty="0">
                <a:solidFill>
                  <a:schemeClr val="tx1"/>
                </a:solidFill>
              </a:rPr>
              <a:t>TIME/DIV </a:t>
            </a:r>
            <a:r>
              <a:rPr lang="zh-CN" altLang="en-US" sz="1800" dirty="0">
                <a:solidFill>
                  <a:schemeClr val="tx1"/>
                </a:solidFill>
              </a:rPr>
              <a:t>开关置于“</a:t>
            </a:r>
            <a:r>
              <a:rPr lang="en-US" altLang="zh-CN" sz="1800" dirty="0">
                <a:solidFill>
                  <a:schemeClr val="tx1"/>
                </a:solidFill>
              </a:rPr>
              <a:t>X-Y</a:t>
            </a:r>
            <a:r>
              <a:rPr lang="zh-CN" altLang="en-US" sz="1800" dirty="0">
                <a:solidFill>
                  <a:schemeClr val="tx1"/>
                </a:solidFill>
              </a:rPr>
              <a:t>”模式。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 (3) </a:t>
            </a:r>
            <a:r>
              <a:rPr lang="zh-CN" altLang="en-US" sz="1800" dirty="0">
                <a:solidFill>
                  <a:schemeClr val="tx1"/>
                </a:solidFill>
              </a:rPr>
              <a:t>调节信号发生器的频率，使屏上出现不同频率比下的李萨如图形，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记录信号发生器频率读数，测量记录图形与</a:t>
            </a:r>
            <a:r>
              <a:rPr lang="en-US" altLang="zh-CN" sz="1800" dirty="0">
                <a:solidFill>
                  <a:schemeClr val="tx1"/>
                </a:solidFill>
              </a:rPr>
              <a:t>X</a:t>
            </a:r>
            <a:r>
              <a:rPr lang="zh-CN" altLang="en-US" sz="1800" dirty="0">
                <a:solidFill>
                  <a:schemeClr val="tx1"/>
                </a:solidFill>
              </a:rPr>
              <a:t>轴和</a:t>
            </a:r>
            <a:r>
              <a:rPr lang="en-US" altLang="zh-CN" sz="1800" dirty="0">
                <a:solidFill>
                  <a:schemeClr val="tx1"/>
                </a:solidFill>
              </a:rPr>
              <a:t>Y</a:t>
            </a:r>
            <a:r>
              <a:rPr lang="zh-CN" altLang="en-US" sz="1800" dirty="0">
                <a:solidFill>
                  <a:schemeClr val="tx1"/>
                </a:solidFill>
              </a:rPr>
              <a:t>轴的切点数</a:t>
            </a:r>
            <a:r>
              <a:rPr lang="en-US" altLang="zh-CN" sz="1800" i="1" dirty="0" err="1">
                <a:solidFill>
                  <a:schemeClr val="tx1"/>
                </a:solidFill>
              </a:rPr>
              <a:t>n</a:t>
            </a:r>
            <a:r>
              <a:rPr lang="en-US" altLang="zh-CN" sz="1800" i="1" baseline="-25000" dirty="0" err="1">
                <a:solidFill>
                  <a:schemeClr val="tx1"/>
                </a:solidFill>
              </a:rPr>
              <a:t>x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i="1" dirty="0" err="1">
                <a:solidFill>
                  <a:schemeClr val="tx1"/>
                </a:solidFill>
              </a:rPr>
              <a:t>n</a:t>
            </a:r>
            <a:r>
              <a:rPr lang="en-US" altLang="zh-CN" sz="1800" i="1" baseline="-25000" dirty="0" err="1">
                <a:solidFill>
                  <a:schemeClr val="tx1"/>
                </a:solidFill>
              </a:rPr>
              <a:t>y</a:t>
            </a:r>
            <a:r>
              <a:rPr lang="zh-CN" altLang="en-US" sz="1800" dirty="0">
                <a:solidFill>
                  <a:schemeClr val="tx1"/>
                </a:solidFill>
              </a:rPr>
              <a:t>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(4) </a:t>
            </a:r>
            <a:r>
              <a:rPr lang="zh-CN" altLang="en-US" sz="1800" dirty="0">
                <a:solidFill>
                  <a:schemeClr val="tx1"/>
                </a:solidFill>
              </a:rPr>
              <a:t>以</a:t>
            </a:r>
            <a:r>
              <a:rPr lang="en-US" altLang="zh-CN" sz="1800" dirty="0">
                <a:solidFill>
                  <a:schemeClr val="tx1"/>
                </a:solidFill>
              </a:rPr>
              <a:t>CH1</a:t>
            </a:r>
            <a:r>
              <a:rPr lang="zh-CN" altLang="en-US" sz="1800" dirty="0">
                <a:solidFill>
                  <a:schemeClr val="tx1"/>
                </a:solidFill>
              </a:rPr>
              <a:t>通道信号频率</a:t>
            </a:r>
            <a:r>
              <a:rPr lang="en-US" altLang="zh-CN" sz="1800" i="1" dirty="0" err="1">
                <a:solidFill>
                  <a:schemeClr val="tx1"/>
                </a:solidFill>
              </a:rPr>
              <a:t>f</a:t>
            </a:r>
            <a:r>
              <a:rPr lang="en-US" altLang="zh-CN" sz="1800" i="1" baseline="-25000" dirty="0" err="1">
                <a:solidFill>
                  <a:schemeClr val="tx1"/>
                </a:solidFill>
              </a:rPr>
              <a:t>x</a:t>
            </a:r>
            <a:r>
              <a:rPr lang="zh-CN" altLang="en-US" sz="1800" dirty="0">
                <a:solidFill>
                  <a:schemeClr val="tx1"/>
                </a:solidFill>
              </a:rPr>
              <a:t>为标准，求各李萨如图形出现时与之对应的</a:t>
            </a:r>
            <a:r>
              <a:rPr lang="en-US" altLang="zh-CN" sz="1800" i="1" dirty="0" err="1">
                <a:solidFill>
                  <a:schemeClr val="tx1"/>
                </a:solidFill>
              </a:rPr>
              <a:t>f</a:t>
            </a:r>
            <a:r>
              <a:rPr lang="en-US" altLang="zh-CN" sz="1800" i="1" baseline="-25000" dirty="0" err="1">
                <a:solidFill>
                  <a:schemeClr val="tx1"/>
                </a:solidFill>
              </a:rPr>
              <a:t>x</a:t>
            </a:r>
            <a:r>
              <a:rPr lang="zh-CN" altLang="en-US" sz="1800" dirty="0">
                <a:solidFill>
                  <a:schemeClr val="tx1"/>
                </a:solidFill>
              </a:rPr>
              <a:t>，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并求出信号源频率的示值误差。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pic>
        <p:nvPicPr>
          <p:cNvPr id="7170" name="Picture 2" descr="C:\Users\Administrator\Desktop\实验仪器照片\实验仪器照片IMG_23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b="13657"/>
          <a:stretch/>
        </p:blipFill>
        <p:spPr bwMode="auto">
          <a:xfrm>
            <a:off x="8599663" y="4176000"/>
            <a:ext cx="2487168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2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六、注意事项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为了保护荧光屏不被灼伤，使用示波器时，光亮度不能太强，且不能让光点长时间停留在荧光屏的一点上。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/>
              <a:t>在实验过程中如果有段时间不用示波器，可将“辉度”旋钮反时针旋转至尽头，光亮点消失，不要经常通断电源，以免缩短示波器的使用寿命。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1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一、实验简介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6" y="1943096"/>
            <a:ext cx="10883812" cy="27871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        示波器是一种用途广泛的测量工具。它可以直接显示各种电压波形，并可以测定其幅值大小及频率。原则上讲，一切可以转换成电压的电学量</a:t>
            </a:r>
            <a:r>
              <a:rPr lang="en-US" altLang="zh-CN" dirty="0"/>
              <a:t>(</a:t>
            </a:r>
            <a:r>
              <a:rPr lang="zh-CN" altLang="en-US" dirty="0"/>
              <a:t>如电流、阻抗等</a:t>
            </a:r>
            <a:r>
              <a:rPr lang="en-US" altLang="zh-CN" dirty="0"/>
              <a:t>)</a:t>
            </a:r>
            <a:r>
              <a:rPr lang="zh-CN" altLang="en-US" dirty="0"/>
              <a:t>和非电学量</a:t>
            </a:r>
            <a:r>
              <a:rPr lang="en-US" altLang="zh-CN" dirty="0"/>
              <a:t>(</a:t>
            </a:r>
            <a:r>
              <a:rPr lang="zh-CN" altLang="en-US" dirty="0"/>
              <a:t>如温度、位移、压力、光强、磁场强度等</a:t>
            </a:r>
            <a:r>
              <a:rPr lang="en-US" altLang="zh-CN" dirty="0"/>
              <a:t>)</a:t>
            </a:r>
            <a:r>
              <a:rPr lang="zh-CN" altLang="en-US" dirty="0"/>
              <a:t>以及它们随时间的变化过程，都可以用示波器来观测。</a:t>
            </a:r>
          </a:p>
        </p:txBody>
      </p:sp>
    </p:spTree>
    <p:extLst>
      <p:ext uri="{BB962C8B-B14F-4D97-AF65-F5344CB8AC3E}">
        <p14:creationId xmlns:p14="http://schemas.microsoft.com/office/powerpoint/2010/main" val="296546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845126" y="1995851"/>
            <a:ext cx="10593665" cy="22156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500" dirty="0"/>
              <a:t>1. </a:t>
            </a:r>
            <a:r>
              <a:rPr lang="zh-CN" altLang="en-US" sz="4500" dirty="0"/>
              <a:t>了解示波器的原理和使用方法。</a:t>
            </a:r>
            <a:endParaRPr lang="en-US" altLang="zh-CN" sz="45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500" dirty="0"/>
              <a:t>2. </a:t>
            </a:r>
            <a:r>
              <a:rPr lang="zh-CN" altLang="en-US" sz="4500" dirty="0"/>
              <a:t>学习用示波器观察波形，测量信号的电压和频率。</a:t>
            </a:r>
            <a:endParaRPr lang="en-US" altLang="zh-CN" sz="45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500" dirty="0"/>
              <a:t>3.  </a:t>
            </a:r>
            <a:r>
              <a:rPr lang="zh-CN" altLang="en-US" sz="4500" dirty="0"/>
              <a:t>学习用李萨如图形测量频率的方法。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二、实验目的</a:t>
            </a:r>
          </a:p>
        </p:txBody>
      </p:sp>
    </p:spTree>
    <p:extLst>
      <p:ext uri="{BB962C8B-B14F-4D97-AF65-F5344CB8AC3E}">
        <p14:creationId xmlns:p14="http://schemas.microsoft.com/office/powerpoint/2010/main" val="34343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三、实验仪器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845127" y="1749673"/>
            <a:ext cx="10515600" cy="245305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itchFamily="18" charset="0"/>
              </a:rPr>
              <a:t>1. MOS-6021</a:t>
            </a:r>
            <a:r>
              <a:rPr lang="zh-CN" altLang="en-US" dirty="0">
                <a:cs typeface="Times New Roman" pitchFamily="18" charset="0"/>
              </a:rPr>
              <a:t>型通用双踪示波器；</a:t>
            </a:r>
            <a:r>
              <a:rPr lang="en-US" altLang="zh-CN" dirty="0"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itchFamily="18" charset="0"/>
              </a:rPr>
              <a:t>2. </a:t>
            </a:r>
            <a:r>
              <a:rPr lang="zh-CN" altLang="en-US" dirty="0">
                <a:cs typeface="Times New Roman" pitchFamily="18" charset="0"/>
              </a:rPr>
              <a:t>整流滤波仪；</a:t>
            </a:r>
            <a:endParaRPr lang="en-US" altLang="zh-CN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itchFamily="18" charset="0"/>
              </a:rPr>
              <a:t>3. MFG-3021</a:t>
            </a:r>
            <a:r>
              <a:rPr lang="zh-CN" altLang="en-US" dirty="0">
                <a:cs typeface="Times New Roman" pitchFamily="18" charset="0"/>
              </a:rPr>
              <a:t>型信号发生器；</a:t>
            </a:r>
            <a:endParaRPr lang="en-US" altLang="zh-CN" dirty="0">
              <a:cs typeface="Times New Roman" pitchFamily="18" charset="0"/>
            </a:endParaRPr>
          </a:p>
        </p:txBody>
      </p:sp>
      <p:pic>
        <p:nvPicPr>
          <p:cNvPr id="4098" name="Picture 2" descr="C:\Users\Administrator\Desktop\实验仪器照片\实验仪器照片IMG_2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761" y="4359225"/>
            <a:ext cx="2568387" cy="19262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实验仪器照片\实验仪器照片IMG_229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9" y="4385601"/>
            <a:ext cx="2566800" cy="192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实验仪器照片\实验仪器照片IMG_2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16" y="4393763"/>
            <a:ext cx="2487168" cy="1865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实验仪器照片\实验仪器照片IMG_22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943"/>
          <a:stretch/>
        </p:blipFill>
        <p:spPr bwMode="auto">
          <a:xfrm>
            <a:off x="7111273" y="1838109"/>
            <a:ext cx="3730752" cy="22680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6" y="1863964"/>
            <a:ext cx="7261381" cy="2875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示波管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900" dirty="0">
                <a:cs typeface="Times New Roman" pitchFamily="18" charset="0"/>
              </a:rPr>
              <a:t>       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灯丝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f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接通电源后发热，来加热阴极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K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阴极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K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被加热后发射出大量的电子。圆板型栅极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G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中央开有小孔，电子通过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小孔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射出。栅极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G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的电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势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对阴极为负，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则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电子将受到静电场的斥力，当栅极所加负压越大时，斥力也越大，单位时间内到达荧光屏的电子数就越少，屏上发光便越暗。因此，改变栅极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G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电势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大小可控制荧光屏上的亮度。</a:t>
            </a:r>
            <a:endParaRPr lang="zh-CN" altLang="en-US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5" name="图片 1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3"/>
          <a:stretch>
            <a:fillRect/>
          </a:stretch>
        </p:blipFill>
        <p:spPr bwMode="auto">
          <a:xfrm>
            <a:off x="8018869" y="2360627"/>
            <a:ext cx="4049344" cy="20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835268" y="4712666"/>
            <a:ext cx="11157439" cy="148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        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、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分别为第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一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、第二、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第三阳极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，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都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呈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圆筒形且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和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内部联系在一起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。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调节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的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电势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可改变电子束的粗细，故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又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称聚焦阳极。两对偏转板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互相垂直，当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间加电压时，其间电场将使电子束在垂直方向上偏转；当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间加上电压时，其间电场将使电子在水平方向上偏转。</a:t>
            </a:r>
          </a:p>
        </p:txBody>
      </p:sp>
    </p:spTree>
    <p:extLst>
      <p:ext uri="{BB962C8B-B14F-4D97-AF65-F5344CB8AC3E}">
        <p14:creationId xmlns:p14="http://schemas.microsoft.com/office/powerpoint/2010/main" val="217775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四、实验原理</a:t>
            </a:r>
          </a:p>
        </p:txBody>
      </p:sp>
      <p:pic>
        <p:nvPicPr>
          <p:cNvPr id="196" name="图片 1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88"/>
          <a:stretch/>
        </p:blipFill>
        <p:spPr bwMode="auto">
          <a:xfrm>
            <a:off x="9561749" y="1747597"/>
            <a:ext cx="2425924" cy="28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916720"/>
            <a:ext cx="10303520" cy="44840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示波器显示波形的原理</a:t>
            </a:r>
            <a:endParaRPr lang="en-US" altLang="zh-CN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把待测信号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正弦交流电压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)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加到示波器垂直偏转板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Y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上，使电子束上下移动，看到一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条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垂直亮线。当水平偏转板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X</a:t>
            </a:r>
            <a:r>
              <a:rPr lang="en-US" altLang="zh-CN" sz="1800" baseline="-250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上加上扫描发生器输出的锯齿波电压时，电子束便在水平方向上迅速移动，看到一条水平亮线。由于电子束水平移动的位移与时间成正比，为示波器扫描出待测电压的波形图</a:t>
            </a:r>
            <a:r>
              <a:rPr lang="zh-CN" altLang="zh-CN" sz="1800" dirty="0" smtClean="0">
                <a:solidFill>
                  <a:schemeClr val="tx1"/>
                </a:solidFill>
                <a:cs typeface="Times New Roman" pitchFamily="18" charset="0"/>
              </a:rPr>
              <a:t>提供一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个“时间轴”。将待测电压和扫描电压同时分别加于垂直偏转板和水平偏转板，垂直偏转板上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的</a:t>
            </a:r>
            <a:r>
              <a:rPr lang="zh-CN" altLang="zh-CN" sz="1800" dirty="0">
                <a:solidFill>
                  <a:schemeClr val="tx1"/>
                </a:solidFill>
              </a:rPr>
              <a:t>待测电压要使亮点在垂直方向上按待测电压规律移动，水平偏转板上的扫描电压又要使亮点在水平方向上移动。</a:t>
            </a:r>
            <a:r>
              <a:rPr lang="zh-CN" altLang="en-US" sz="1800" dirty="0">
                <a:solidFill>
                  <a:schemeClr val="tx1"/>
                </a:solidFill>
              </a:rPr>
              <a:t>最终</a:t>
            </a:r>
            <a:r>
              <a:rPr lang="zh-CN" altLang="zh-CN" sz="1800" dirty="0">
                <a:solidFill>
                  <a:schemeClr val="tx1"/>
                </a:solidFill>
              </a:rPr>
              <a:t>亮点的运动是这两种运动的合运动。当调节扫描电压的频率和待测电压频率相等时，在荧光屏上将显示出待测电压的波形图</a:t>
            </a:r>
            <a:r>
              <a:rPr lang="zh-CN" altLang="en-US" sz="1800" dirty="0">
                <a:solidFill>
                  <a:schemeClr val="tx1"/>
                </a:solidFill>
              </a:rPr>
              <a:t>。若使待测电压的频率与扫描电压的频率比为</a:t>
            </a:r>
            <a:r>
              <a:rPr lang="en-US" altLang="zh-CN" sz="1800" dirty="0">
                <a:solidFill>
                  <a:schemeClr val="tx1"/>
                </a:solidFill>
              </a:rPr>
              <a:t>2∶1</a:t>
            </a:r>
            <a:r>
              <a:rPr lang="zh-CN" altLang="en-US" sz="1800" dirty="0">
                <a:solidFill>
                  <a:schemeClr val="tx1"/>
                </a:solidFill>
              </a:rPr>
              <a:t>，则在荧光屏上将显示两个完整的波形图。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272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6" y="1828800"/>
            <a:ext cx="10910189" cy="2074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李萨如图形</a:t>
            </a:r>
            <a:r>
              <a:rPr lang="zh-CN" altLang="en-US" sz="2000" dirty="0"/>
              <a:t>    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        当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X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偏转板上加正弦电压，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Y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偏转板上也加正弦电压，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X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方向振动频率 </a:t>
            </a:r>
            <a:r>
              <a:rPr lang="en-US" altLang="zh-CN" sz="1800" i="1" dirty="0" err="1">
                <a:solidFill>
                  <a:schemeClr val="tx1"/>
                </a:solidFill>
                <a:cs typeface="Times New Roman" pitchFamily="18" charset="0"/>
              </a:rPr>
              <a:t>fx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与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Y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方向振动频率 </a:t>
            </a:r>
            <a:r>
              <a:rPr lang="en-US" altLang="zh-CN" sz="1800" i="1" dirty="0" err="1">
                <a:solidFill>
                  <a:schemeClr val="tx1"/>
                </a:solidFill>
                <a:cs typeface="Times New Roman" pitchFamily="18" charset="0"/>
              </a:rPr>
              <a:t>fy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相同时，合成运动的轨迹一般是一个椭圆，若频率比值 </a:t>
            </a:r>
            <a:r>
              <a:rPr lang="en-US" altLang="zh-CN" sz="1800" i="1" dirty="0" err="1">
                <a:solidFill>
                  <a:schemeClr val="tx1"/>
                </a:solidFill>
                <a:cs typeface="Times New Roman" pitchFamily="18" charset="0"/>
              </a:rPr>
              <a:t>fx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：</a:t>
            </a:r>
            <a:r>
              <a:rPr lang="en-US" altLang="zh-CN" sz="1800" i="1" dirty="0" err="1">
                <a:solidFill>
                  <a:schemeClr val="tx1"/>
                </a:solidFill>
                <a:cs typeface="Times New Roman" pitchFamily="18" charset="0"/>
              </a:rPr>
              <a:t>fy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为整数比，合成运动轨迹是一个封闭的图形，称为李萨如图形。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37348"/>
              </p:ext>
            </p:extLst>
          </p:nvPr>
        </p:nvGraphicFramePr>
        <p:xfrm>
          <a:off x="4343400" y="3446583"/>
          <a:ext cx="3505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2336800" imgH="469900" progId="Equation.DSMT4">
                  <p:embed/>
                </p:oleObj>
              </mc:Choice>
              <mc:Fallback>
                <p:oleObj name="Equation" r:id="rId3" imgW="23368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46583"/>
                        <a:ext cx="3505200" cy="70485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solidFill>
                          <a:srgbClr val="0099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67352" y="4369077"/>
            <a:ext cx="10390095" cy="1952654"/>
            <a:chOff x="967352" y="4369077"/>
            <a:chExt cx="10390095" cy="1952654"/>
          </a:xfrm>
        </p:grpSpPr>
        <p:pic>
          <p:nvPicPr>
            <p:cNvPr id="3083" name="Picture 11" descr="C:\Users\Administrator\Desktop\实验仪器照片\实验仪器照片IMG_23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52" y="4369077"/>
              <a:ext cx="2072640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Administrator\Desktop\实验仪器照片\实验仪器照片IMG_232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462" y="4369077"/>
              <a:ext cx="2072640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C:\Users\Administrator\Desktop\实验仪器照片\实验仪器照片IMG_231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338" y="4369077"/>
              <a:ext cx="2072640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:\Users\Administrator\Desktop\实验仪器照片\实验仪器照片IMG_231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807" y="4369077"/>
              <a:ext cx="2072640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92469" y="5952399"/>
              <a:ext cx="1380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/>
                <a:t>: </a:t>
              </a:r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 : 1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9922" y="5946544"/>
              <a:ext cx="1380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/>
                <a:t>: </a:t>
              </a:r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2 : 1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3798" y="5940689"/>
              <a:ext cx="1380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/>
                <a:t>: </a:t>
              </a:r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3 : 1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54019" y="5943661"/>
              <a:ext cx="1380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/>
                <a:t>: </a:t>
              </a:r>
              <a:r>
                <a:rPr lang="en-US" altLang="zh-CN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i="1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4 : 1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11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0716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熟悉示波器控制面板上各旋钮和开关的功能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测量前调节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  接通电源开关（</a:t>
            </a:r>
            <a:r>
              <a:rPr lang="en-US" altLang="zh-CN" sz="1800" dirty="0">
                <a:solidFill>
                  <a:schemeClr val="tx1"/>
                </a:solidFill>
              </a:rPr>
              <a:t>POWER</a:t>
            </a:r>
            <a:r>
              <a:rPr lang="zh-CN" altLang="en-US" sz="1800" dirty="0">
                <a:solidFill>
                  <a:schemeClr val="tx1"/>
                </a:solidFill>
              </a:rPr>
              <a:t>）。</a:t>
            </a:r>
            <a:r>
              <a:rPr lang="en-US" altLang="zh-CN" sz="1800" dirty="0">
                <a:solidFill>
                  <a:schemeClr val="tx1"/>
                </a:solidFill>
              </a:rPr>
              <a:t>15s</a:t>
            </a:r>
            <a:r>
              <a:rPr lang="zh-CN" altLang="en-US" sz="1800" dirty="0">
                <a:solidFill>
                  <a:schemeClr val="tx1"/>
                </a:solidFill>
              </a:rPr>
              <a:t>后，转动辉度（</a:t>
            </a:r>
            <a:r>
              <a:rPr lang="en-US" altLang="zh-CN" sz="1800" dirty="0">
                <a:solidFill>
                  <a:schemeClr val="tx1"/>
                </a:solidFill>
              </a:rPr>
              <a:t>INTEN</a:t>
            </a:r>
            <a:r>
              <a:rPr lang="zh-CN" altLang="en-US" sz="1800" dirty="0">
                <a:solidFill>
                  <a:schemeClr val="tx1"/>
                </a:solidFill>
              </a:rPr>
              <a:t>）旋钮，出现一条亮线，调节聚焦（</a:t>
            </a:r>
            <a:r>
              <a:rPr lang="en-US" altLang="zh-CN" sz="1800" dirty="0">
                <a:solidFill>
                  <a:schemeClr val="tx1"/>
                </a:solidFill>
              </a:rPr>
              <a:t>FOCUS</a:t>
            </a:r>
            <a:r>
              <a:rPr lang="zh-CN" altLang="en-US" sz="1800" dirty="0">
                <a:solidFill>
                  <a:schemeClr val="tx1"/>
                </a:solidFill>
              </a:rPr>
              <a:t>）旋钮，使亮线清晰。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校准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  将</a:t>
            </a:r>
            <a:r>
              <a:rPr lang="en-US" altLang="zh-CN" sz="1800" dirty="0">
                <a:solidFill>
                  <a:schemeClr val="tx1"/>
                </a:solidFill>
              </a:rPr>
              <a:t>CH1</a:t>
            </a:r>
            <a:r>
              <a:rPr lang="zh-CN" altLang="en-US" sz="1800" dirty="0">
                <a:solidFill>
                  <a:schemeClr val="tx1"/>
                </a:solidFill>
              </a:rPr>
              <a:t>探头接至校准信号“</a:t>
            </a:r>
            <a:r>
              <a:rPr lang="en-US" altLang="zh-CN" sz="1800" dirty="0">
                <a:solidFill>
                  <a:schemeClr val="tx1"/>
                </a:solidFill>
              </a:rPr>
              <a:t>CAL 2V</a:t>
            </a:r>
            <a:r>
              <a:rPr lang="zh-CN" altLang="en-US" sz="1800" dirty="0">
                <a:solidFill>
                  <a:schemeClr val="tx1"/>
                </a:solidFill>
              </a:rPr>
              <a:t>”，则屏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幕上显示</a:t>
            </a:r>
            <a:r>
              <a:rPr lang="en-US" altLang="zh-CN" sz="1800" dirty="0">
                <a:solidFill>
                  <a:schemeClr val="tx1"/>
                </a:solidFill>
              </a:rPr>
              <a:t>2V</a:t>
            </a:r>
            <a:r>
              <a:rPr lang="zh-CN" altLang="en-US" sz="1800" dirty="0">
                <a:solidFill>
                  <a:schemeClr val="tx1"/>
                </a:solidFill>
              </a:rPr>
              <a:t>的方波信号，记下图形及旋钮的位置。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istrator\Desktop\实验仪器照片\实验仪器照片IMG_2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r="48"/>
          <a:stretch/>
        </p:blipFill>
        <p:spPr bwMode="auto">
          <a:xfrm>
            <a:off x="7380000" y="3989811"/>
            <a:ext cx="28080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4. </a:t>
            </a:r>
            <a:r>
              <a:rPr lang="zh-CN" altLang="en-US" dirty="0"/>
              <a:t>观察并测量正弦交流电及其整流滤波后的电压波形及幅度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</a:rPr>
              <a:t>(1) </a:t>
            </a:r>
            <a:r>
              <a:rPr lang="zh-CN" altLang="en-US" sz="1800" dirty="0">
                <a:solidFill>
                  <a:schemeClr val="tx1"/>
                </a:solidFill>
              </a:rPr>
              <a:t>通过示波器</a:t>
            </a:r>
            <a:r>
              <a:rPr lang="en-US" altLang="zh-CN" sz="1800" dirty="0">
                <a:solidFill>
                  <a:schemeClr val="tx1"/>
                </a:solidFill>
              </a:rPr>
              <a:t>CH1</a:t>
            </a:r>
            <a:r>
              <a:rPr lang="zh-CN" altLang="en-US" sz="1800" dirty="0">
                <a:solidFill>
                  <a:schemeClr val="tx1"/>
                </a:solidFill>
              </a:rPr>
              <a:t>输入端，红接“</a:t>
            </a:r>
            <a:r>
              <a:rPr lang="en-US" altLang="zh-CN" sz="1800" dirty="0">
                <a:solidFill>
                  <a:schemeClr val="tx1"/>
                </a:solidFill>
              </a:rPr>
              <a:t>a</a:t>
            </a:r>
            <a:r>
              <a:rPr lang="zh-CN" altLang="en-US" sz="1800" dirty="0">
                <a:solidFill>
                  <a:schemeClr val="tx1"/>
                </a:solidFill>
              </a:rPr>
              <a:t>”，黑接“</a:t>
            </a:r>
            <a:r>
              <a:rPr lang="en-US" altLang="zh-CN" sz="1800" dirty="0">
                <a:solidFill>
                  <a:schemeClr val="tx1"/>
                </a:solidFill>
              </a:rPr>
              <a:t>c</a:t>
            </a:r>
            <a:r>
              <a:rPr lang="zh-CN" altLang="en-US" sz="1800" dirty="0">
                <a:solidFill>
                  <a:schemeClr val="tx1"/>
                </a:solidFill>
              </a:rPr>
              <a:t>”，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断开，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观察交流电电压波形。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(2) </a:t>
            </a:r>
            <a:r>
              <a:rPr lang="zh-CN" altLang="en-US" sz="1800" dirty="0">
                <a:solidFill>
                  <a:schemeClr val="tx1"/>
                </a:solidFill>
              </a:rPr>
              <a:t>红接“</a:t>
            </a:r>
            <a:r>
              <a:rPr lang="en-US" altLang="zh-CN" sz="1800" dirty="0">
                <a:solidFill>
                  <a:schemeClr val="tx1"/>
                </a:solidFill>
              </a:rPr>
              <a:t>a</a:t>
            </a:r>
            <a:r>
              <a:rPr lang="zh-CN" altLang="en-US" sz="1800" dirty="0">
                <a:solidFill>
                  <a:schemeClr val="tx1"/>
                </a:solidFill>
              </a:rPr>
              <a:t>”，黑接“</a:t>
            </a:r>
            <a:r>
              <a:rPr lang="en-US" altLang="zh-CN" sz="1800" dirty="0">
                <a:solidFill>
                  <a:schemeClr val="tx1"/>
                </a:solidFill>
              </a:rPr>
              <a:t>b</a:t>
            </a:r>
            <a:r>
              <a:rPr lang="zh-CN" altLang="en-US" sz="1800" dirty="0">
                <a:solidFill>
                  <a:schemeClr val="tx1"/>
                </a:solidFill>
              </a:rPr>
              <a:t>”，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断开，观察半波整流波形。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(3) </a:t>
            </a:r>
            <a:r>
              <a:rPr lang="zh-CN" altLang="en-US" sz="1800" dirty="0">
                <a:solidFill>
                  <a:schemeClr val="tx1"/>
                </a:solidFill>
              </a:rPr>
              <a:t>红接“</a:t>
            </a:r>
            <a:r>
              <a:rPr lang="en-US" altLang="zh-CN" sz="1800" dirty="0">
                <a:solidFill>
                  <a:schemeClr val="tx1"/>
                </a:solidFill>
              </a:rPr>
              <a:t>a</a:t>
            </a:r>
            <a:r>
              <a:rPr lang="zh-CN" altLang="en-US" sz="1800" dirty="0">
                <a:solidFill>
                  <a:schemeClr val="tx1"/>
                </a:solidFill>
              </a:rPr>
              <a:t>”，黑接“</a:t>
            </a:r>
            <a:r>
              <a:rPr lang="en-US" altLang="zh-CN" sz="1800" dirty="0">
                <a:solidFill>
                  <a:schemeClr val="tx1"/>
                </a:solidFill>
              </a:rPr>
              <a:t>b</a:t>
            </a:r>
            <a:r>
              <a:rPr lang="zh-CN" altLang="en-US" sz="1800" dirty="0">
                <a:solidFill>
                  <a:schemeClr val="tx1"/>
                </a:solidFill>
              </a:rPr>
              <a:t>”，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闭合，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断开，观察全波整流波形。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(4) </a:t>
            </a:r>
            <a:r>
              <a:rPr lang="zh-CN" altLang="en-US" sz="1800" dirty="0">
                <a:solidFill>
                  <a:schemeClr val="tx1"/>
                </a:solidFill>
              </a:rPr>
              <a:t>红接“</a:t>
            </a:r>
            <a:r>
              <a:rPr lang="en-US" altLang="zh-CN" sz="1800" dirty="0">
                <a:solidFill>
                  <a:schemeClr val="tx1"/>
                </a:solidFill>
              </a:rPr>
              <a:t>a</a:t>
            </a:r>
            <a:r>
              <a:rPr lang="zh-CN" altLang="en-US" sz="1800" dirty="0">
                <a:solidFill>
                  <a:schemeClr val="tx1"/>
                </a:solidFill>
              </a:rPr>
              <a:t>”，黑接“</a:t>
            </a:r>
            <a:r>
              <a:rPr lang="en-US" altLang="zh-CN" sz="1800" dirty="0">
                <a:solidFill>
                  <a:schemeClr val="tx1"/>
                </a:solidFill>
              </a:rPr>
              <a:t>b</a:t>
            </a:r>
            <a:r>
              <a:rPr lang="zh-CN" altLang="en-US" sz="1800" dirty="0">
                <a:solidFill>
                  <a:schemeClr val="tx1"/>
                </a:solidFill>
              </a:rPr>
              <a:t>”，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闭合，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断开，观察一次滤波电压波形。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(5) </a:t>
            </a:r>
            <a:r>
              <a:rPr lang="zh-CN" altLang="en-US" sz="1800" dirty="0">
                <a:solidFill>
                  <a:schemeClr val="tx1"/>
                </a:solidFill>
              </a:rPr>
              <a:t>红接“</a:t>
            </a:r>
            <a:r>
              <a:rPr lang="en-US" altLang="zh-CN" sz="1800" dirty="0">
                <a:solidFill>
                  <a:schemeClr val="tx1"/>
                </a:solidFill>
              </a:rPr>
              <a:t>a</a:t>
            </a:r>
            <a:r>
              <a:rPr lang="zh-CN" altLang="en-US" sz="1800" dirty="0">
                <a:solidFill>
                  <a:schemeClr val="tx1"/>
                </a:solidFill>
              </a:rPr>
              <a:t>”，黑接“</a:t>
            </a:r>
            <a:r>
              <a:rPr lang="en-US" altLang="zh-CN" sz="1800" dirty="0">
                <a:solidFill>
                  <a:schemeClr val="tx1"/>
                </a:solidFill>
              </a:rPr>
              <a:t>b</a:t>
            </a:r>
            <a:r>
              <a:rPr lang="zh-CN" altLang="en-US" sz="1800" dirty="0">
                <a:solidFill>
                  <a:schemeClr val="tx1"/>
                </a:solidFill>
              </a:rPr>
              <a:t>”，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K</a:t>
            </a:r>
            <a:r>
              <a:rPr lang="en-US" altLang="zh-CN" sz="1800" baseline="-25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闭合，观察二次滤波电压波形。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47" y="2563323"/>
            <a:ext cx="3277074" cy="18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1906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1805</TotalTime>
  <Words>1231</Words>
  <Application>Microsoft Office PowerPoint</Application>
  <PresentationFormat>自定义</PresentationFormat>
  <Paragraphs>66</Paragraphs>
  <Slides>11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HDOfficeLightV0</vt:lpstr>
      <vt:lpstr>Equation</vt:lpstr>
      <vt:lpstr>通用示波器的使用</vt:lpstr>
      <vt:lpstr>一、实验简介</vt:lpstr>
      <vt:lpstr>二、实验目的</vt:lpstr>
      <vt:lpstr>三、实验仪器</vt:lpstr>
      <vt:lpstr>四、实验原理</vt:lpstr>
      <vt:lpstr>四、实验原理</vt:lpstr>
      <vt:lpstr>四、实验原理</vt:lpstr>
      <vt:lpstr>五、实验步骤</vt:lpstr>
      <vt:lpstr>五、实验步骤</vt:lpstr>
      <vt:lpstr>五、实验步骤</vt:lpstr>
      <vt:lpstr>六、注意事项</vt:lpstr>
    </vt:vector>
  </TitlesOfParts>
  <Company>Win10NeT.COM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XiaZaiMa.COM</dc:creator>
  <cp:lastModifiedBy>user</cp:lastModifiedBy>
  <cp:revision>69</cp:revision>
  <dcterms:created xsi:type="dcterms:W3CDTF">2017-05-19T00:45:05Z</dcterms:created>
  <dcterms:modified xsi:type="dcterms:W3CDTF">2017-06-07T03:08:04Z</dcterms:modified>
</cp:coreProperties>
</file>