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0"/>
  </p:notesMasterIdLst>
  <p:handoutMasterIdLst>
    <p:handoutMasterId r:id="rId21"/>
  </p:handoutMasterIdLst>
  <p:sldIdLst>
    <p:sldId id="256" r:id="rId2"/>
    <p:sldId id="265" r:id="rId3"/>
    <p:sldId id="273" r:id="rId4"/>
    <p:sldId id="259" r:id="rId5"/>
    <p:sldId id="260" r:id="rId6"/>
    <p:sldId id="274" r:id="rId7"/>
    <p:sldId id="275" r:id="rId8"/>
    <p:sldId id="276" r:id="rId9"/>
    <p:sldId id="277" r:id="rId10"/>
    <p:sldId id="278" r:id="rId11"/>
    <p:sldId id="261" r:id="rId12"/>
    <p:sldId id="266" r:id="rId13"/>
    <p:sldId id="267" r:id="rId14"/>
    <p:sldId id="270" r:id="rId15"/>
    <p:sldId id="269" r:id="rId16"/>
    <p:sldId id="268" r:id="rId17"/>
    <p:sldId id="271" r:id="rId18"/>
    <p:sldId id="264"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36" y="-84"/>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emf"/><Relationship Id="rId3" Type="http://schemas.openxmlformats.org/officeDocument/2006/relationships/image" Target="../media/image17.emf"/><Relationship Id="rId7" Type="http://schemas.openxmlformats.org/officeDocument/2006/relationships/image" Target="../media/image21.emf"/><Relationship Id="rId12" Type="http://schemas.openxmlformats.org/officeDocument/2006/relationships/image" Target="../media/image26.emf"/><Relationship Id="rId2" Type="http://schemas.openxmlformats.org/officeDocument/2006/relationships/image" Target="../media/image16.emf"/><Relationship Id="rId16" Type="http://schemas.openxmlformats.org/officeDocument/2006/relationships/image" Target="../media/image30.emf"/><Relationship Id="rId1" Type="http://schemas.openxmlformats.org/officeDocument/2006/relationships/image" Target="../media/image15.emf"/><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5" Type="http://schemas.openxmlformats.org/officeDocument/2006/relationships/image" Target="../media/image29.e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 Id="rId14"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E265EF-831B-483C-8F92-7AF378F8F218}" type="datetimeFigureOut">
              <a:rPr lang="zh-CN" altLang="en-US" smtClean="0"/>
              <a:t>2018/11/10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A52093-151C-471B-86DC-FC9AD5C0463D}" type="slidenum">
              <a:rPr lang="zh-CN" altLang="en-US" smtClean="0"/>
              <a:t>‹#›</a:t>
            </a:fld>
            <a:endParaRPr lang="zh-CN" altLang="en-US"/>
          </a:p>
        </p:txBody>
      </p:sp>
    </p:spTree>
    <p:extLst>
      <p:ext uri="{BB962C8B-B14F-4D97-AF65-F5344CB8AC3E}">
        <p14:creationId xmlns:p14="http://schemas.microsoft.com/office/powerpoint/2010/main" val="272059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A225A-B432-4EB7-BD26-27E51ECAA5B1}" type="datetimeFigureOut">
              <a:rPr lang="zh-CN" altLang="en-US" smtClean="0"/>
              <a:t>2018/11/10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B88DCC-0D81-44F7-A7A3-D98494380BC8}" type="slidenum">
              <a:rPr lang="zh-CN" altLang="en-US" smtClean="0"/>
              <a:t>‹#›</a:t>
            </a:fld>
            <a:endParaRPr lang="zh-CN" altLang="en-US"/>
          </a:p>
        </p:txBody>
      </p:sp>
    </p:spTree>
    <p:extLst>
      <p:ext uri="{BB962C8B-B14F-4D97-AF65-F5344CB8AC3E}">
        <p14:creationId xmlns:p14="http://schemas.microsoft.com/office/powerpoint/2010/main" val="284957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B88DCC-0D81-44F7-A7A3-D98494380BC8}" type="slidenum">
              <a:rPr lang="zh-CN" altLang="en-US" smtClean="0"/>
              <a:t>1</a:t>
            </a:fld>
            <a:endParaRPr lang="zh-CN" altLang="en-US"/>
          </a:p>
        </p:txBody>
      </p:sp>
    </p:spTree>
    <p:extLst>
      <p:ext uri="{BB962C8B-B14F-4D97-AF65-F5344CB8AC3E}">
        <p14:creationId xmlns:p14="http://schemas.microsoft.com/office/powerpoint/2010/main" val="82674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添加物理史、拓展应用等</a:t>
            </a:r>
          </a:p>
        </p:txBody>
      </p:sp>
      <p:sp>
        <p:nvSpPr>
          <p:cNvPr id="4" name="灯片编号占位符 3"/>
          <p:cNvSpPr>
            <a:spLocks noGrp="1"/>
          </p:cNvSpPr>
          <p:nvPr>
            <p:ph type="sldNum" sz="quarter" idx="10"/>
          </p:nvPr>
        </p:nvSpPr>
        <p:spPr/>
        <p:txBody>
          <a:bodyPr/>
          <a:lstStyle/>
          <a:p>
            <a:fld id="{CEB88DCC-0D81-44F7-A7A3-D98494380BC8}" type="slidenum">
              <a:rPr lang="zh-CN" altLang="en-US" smtClean="0"/>
              <a:t>2</a:t>
            </a:fld>
            <a:endParaRPr lang="zh-CN" altLang="en-US"/>
          </a:p>
        </p:txBody>
      </p:sp>
    </p:spTree>
    <p:extLst>
      <p:ext uri="{BB962C8B-B14F-4D97-AF65-F5344CB8AC3E}">
        <p14:creationId xmlns:p14="http://schemas.microsoft.com/office/powerpoint/2010/main" val="743993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添加物理史、拓展应用等</a:t>
            </a:r>
          </a:p>
        </p:txBody>
      </p:sp>
      <p:sp>
        <p:nvSpPr>
          <p:cNvPr id="4" name="灯片编号占位符 3"/>
          <p:cNvSpPr>
            <a:spLocks noGrp="1"/>
          </p:cNvSpPr>
          <p:nvPr>
            <p:ph type="sldNum" sz="quarter" idx="10"/>
          </p:nvPr>
        </p:nvSpPr>
        <p:spPr/>
        <p:txBody>
          <a:bodyPr/>
          <a:lstStyle/>
          <a:p>
            <a:fld id="{CEB88DCC-0D81-44F7-A7A3-D98494380BC8}" type="slidenum">
              <a:rPr lang="zh-CN" altLang="en-US" smtClean="0"/>
              <a:t>3</a:t>
            </a:fld>
            <a:endParaRPr lang="zh-CN" altLang="en-US"/>
          </a:p>
        </p:txBody>
      </p:sp>
    </p:spTree>
    <p:extLst>
      <p:ext uri="{BB962C8B-B14F-4D97-AF65-F5344CB8AC3E}">
        <p14:creationId xmlns:p14="http://schemas.microsoft.com/office/powerpoint/2010/main" val="2703167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EB3693-4D18-4CFC-871A-FAF7AA145A18}" type="slidenum">
              <a:rPr lang="en-US" altLang="zh-CN"/>
              <a:pPr/>
              <a:t>8</a:t>
            </a:fld>
            <a:endParaRPr lang="en-US" altLang="zh-CN"/>
          </a:p>
        </p:txBody>
      </p:sp>
      <p:sp>
        <p:nvSpPr>
          <p:cNvPr id="290818" name="Rectangle 2"/>
          <p:cNvSpPr>
            <a:spLocks noRot="1" noChangeArrowheads="1" noTextEdit="1"/>
          </p:cNvSpPr>
          <p:nvPr>
            <p:ph type="sldImg"/>
          </p:nvPr>
        </p:nvSpPr>
        <p:spPr>
          <a:ln/>
        </p:spPr>
      </p:sp>
      <p:sp>
        <p:nvSpPr>
          <p:cNvPr id="290819" name="Rectangle 3"/>
          <p:cNvSpPr>
            <a:spLocks noGrp="1" noChangeArrowheads="1"/>
          </p:cNvSpPr>
          <p:nvPr>
            <p:ph type="body" idx="1"/>
          </p:nvPr>
        </p:nvSpPr>
        <p:spPr/>
        <p:txBody>
          <a:bodyPr/>
          <a:lstStyle/>
          <a:p>
            <a:r>
              <a:rPr lang="zh-CN" altLang="en-US" b="1">
                <a:solidFill>
                  <a:srgbClr val="FF6600"/>
                </a:solidFill>
              </a:rPr>
              <a:t>装置优点：</a:t>
            </a:r>
            <a:r>
              <a:rPr lang="zh-CN" altLang="en-US" b="1"/>
              <a:t>设计精巧，两束相干光完全分开，可以方便的改变任一光路的光程。</a:t>
            </a:r>
          </a:p>
          <a:p>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以照片、示意图、视频为主，对教材进行改进的部分着重强调</a:t>
            </a:r>
          </a:p>
        </p:txBody>
      </p:sp>
      <p:sp>
        <p:nvSpPr>
          <p:cNvPr id="4" name="灯片编号占位符 3"/>
          <p:cNvSpPr>
            <a:spLocks noGrp="1"/>
          </p:cNvSpPr>
          <p:nvPr>
            <p:ph type="sldNum" sz="quarter" idx="10"/>
          </p:nvPr>
        </p:nvSpPr>
        <p:spPr/>
        <p:txBody>
          <a:bodyPr/>
          <a:lstStyle/>
          <a:p>
            <a:fld id="{CEB88DCC-0D81-44F7-A7A3-D98494380BC8}" type="slidenum">
              <a:rPr lang="zh-CN" altLang="en-US" smtClean="0"/>
              <a:t>14</a:t>
            </a:fld>
            <a:endParaRPr lang="zh-CN" altLang="en-US"/>
          </a:p>
        </p:txBody>
      </p:sp>
    </p:spTree>
    <p:extLst>
      <p:ext uri="{BB962C8B-B14F-4D97-AF65-F5344CB8AC3E}">
        <p14:creationId xmlns:p14="http://schemas.microsoft.com/office/powerpoint/2010/main" val="2238958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以照片、示意图、视频为主，对教材进行改进的部分着重强调</a:t>
            </a:r>
          </a:p>
        </p:txBody>
      </p:sp>
      <p:sp>
        <p:nvSpPr>
          <p:cNvPr id="4" name="灯片编号占位符 3"/>
          <p:cNvSpPr>
            <a:spLocks noGrp="1"/>
          </p:cNvSpPr>
          <p:nvPr>
            <p:ph type="sldNum" sz="quarter" idx="10"/>
          </p:nvPr>
        </p:nvSpPr>
        <p:spPr/>
        <p:txBody>
          <a:bodyPr/>
          <a:lstStyle/>
          <a:p>
            <a:fld id="{CEB88DCC-0D81-44F7-A7A3-D98494380BC8}" type="slidenum">
              <a:rPr lang="zh-CN" altLang="en-US" smtClean="0"/>
              <a:t>15</a:t>
            </a:fld>
            <a:endParaRPr lang="zh-CN" altLang="en-US"/>
          </a:p>
        </p:txBody>
      </p:sp>
    </p:spTree>
    <p:extLst>
      <p:ext uri="{BB962C8B-B14F-4D97-AF65-F5344CB8AC3E}">
        <p14:creationId xmlns:p14="http://schemas.microsoft.com/office/powerpoint/2010/main" val="2528436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以照片、示意图、视频为主，对教材进行改进的部分着重强调</a:t>
            </a:r>
          </a:p>
        </p:txBody>
      </p:sp>
      <p:sp>
        <p:nvSpPr>
          <p:cNvPr id="4" name="灯片编号占位符 3"/>
          <p:cNvSpPr>
            <a:spLocks noGrp="1"/>
          </p:cNvSpPr>
          <p:nvPr>
            <p:ph type="sldNum" sz="quarter" idx="10"/>
          </p:nvPr>
        </p:nvSpPr>
        <p:spPr/>
        <p:txBody>
          <a:bodyPr/>
          <a:lstStyle/>
          <a:p>
            <a:fld id="{CEB88DCC-0D81-44F7-A7A3-D98494380BC8}" type="slidenum">
              <a:rPr lang="zh-CN" altLang="en-US" smtClean="0"/>
              <a:t>16</a:t>
            </a:fld>
            <a:endParaRPr lang="zh-CN" altLang="en-US"/>
          </a:p>
        </p:txBody>
      </p:sp>
    </p:spTree>
    <p:extLst>
      <p:ext uri="{BB962C8B-B14F-4D97-AF65-F5344CB8AC3E}">
        <p14:creationId xmlns:p14="http://schemas.microsoft.com/office/powerpoint/2010/main" val="794917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lnSpc>
                <a:spcPct val="100000"/>
              </a:lnSpc>
              <a:defRPr sz="5400" baseline="0">
                <a:latin typeface="Times New Roman" panose="02020603050405020304" pitchFamily="18" charset="0"/>
                <a:ea typeface="华文仿宋" panose="02010600040101010101" pitchFamily="2" charset="-122"/>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600" baseline="0">
                <a:solidFill>
                  <a:srgbClr val="0070C0"/>
                </a:solidFill>
                <a:latin typeface="Times New Roman" panose="02020603050405020304" pitchFamily="18" charset="0"/>
                <a:ea typeface="华文仿宋" panose="02010600040101010101" pitchFamily="2" charset="-122"/>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a:t>单击以编辑母版副标题样式</a:t>
            </a:r>
            <a:endParaRPr lang="en-US" dirty="0"/>
          </a:p>
        </p:txBody>
      </p:sp>
      <p:sp>
        <p:nvSpPr>
          <p:cNvPr id="4" name="Date Placeholder 3"/>
          <p:cNvSpPr>
            <a:spLocks noGrp="1"/>
          </p:cNvSpPr>
          <p:nvPr>
            <p:ph type="dt" sz="half" idx="10"/>
          </p:nvPr>
        </p:nvSpPr>
        <p:spPr/>
        <p:txBody>
          <a:bodyPr/>
          <a:lstStyle/>
          <a:p>
            <a:fld id="{AF35C1EE-70B7-451D-88A8-E507248D5926}" type="datetimeFigureOut">
              <a:rPr lang="zh-CN" altLang="en-US" smtClean="0"/>
              <a:t>2018/11/10</a:t>
            </a:fld>
            <a:endParaRPr lang="zh-CN" altLang="en-US"/>
          </a:p>
        </p:txBody>
      </p:sp>
      <p:sp>
        <p:nvSpPr>
          <p:cNvPr id="5" name="Footer Placeholder 4"/>
          <p:cNvSpPr>
            <a:spLocks noGrp="1"/>
          </p:cNvSpPr>
          <p:nvPr>
            <p:ph type="ftr" sz="quarter" idx="11"/>
          </p:nvPr>
        </p:nvSpPr>
        <p:spPr/>
        <p:txBody>
          <a:bodyPr vert="horz" lIns="91440" tIns="45720" rIns="91440" bIns="45720" rtlCol="0" anchor="ctr"/>
          <a:lstStyle>
            <a:lvl1pPr algn="ctr">
              <a:defRPr lang="en-US" altLang="zh-CN" dirty="0" smtClean="0">
                <a:solidFill>
                  <a:schemeClr val="tx1">
                    <a:tint val="75000"/>
                  </a:schemeClr>
                </a:solidFill>
              </a:defRPr>
            </a:lvl1pPr>
          </a:lstStyle>
          <a:p>
            <a:endParaRPr lang="zh-CN" altLang="en-US"/>
          </a:p>
        </p:txBody>
      </p:sp>
      <p:sp>
        <p:nvSpPr>
          <p:cNvPr id="6" name="Slide Number Placeholder 5"/>
          <p:cNvSpPr>
            <a:spLocks noGrp="1"/>
          </p:cNvSpPr>
          <p:nvPr>
            <p:ph type="sldNum" sz="quarter" idx="12"/>
          </p:nvPr>
        </p:nvSpPr>
        <p:spPr/>
        <p:txBody>
          <a:bodyPr/>
          <a:lstStyle/>
          <a:p>
            <a:fld id="{4A17DDEE-F12B-4FA7-A035-9E6F89C5A242}" type="slidenum">
              <a:rPr lang="zh-CN" altLang="en-US" smtClean="0"/>
              <a:t>‹#›</a:t>
            </a:fld>
            <a:endParaRPr lang="zh-CN" altLang="en-US"/>
          </a:p>
        </p:txBody>
      </p:sp>
      <p:sp>
        <p:nvSpPr>
          <p:cNvPr id="8" name="右箭头 7"/>
          <p:cNvSpPr/>
          <p:nvPr userDrawn="1"/>
        </p:nvSpPr>
        <p:spPr>
          <a:xfrm>
            <a:off x="1524000" y="3534224"/>
            <a:ext cx="9144000" cy="678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FF0000"/>
                </a:solidFill>
              </a:ln>
              <a:solidFill>
                <a:srgbClr val="FF0000"/>
              </a:solidFill>
              <a:latin typeface="Times New Roman" panose="02020603050405020304" pitchFamily="18" charset="0"/>
              <a:ea typeface="华文仿宋" panose="02010600040101010101" pitchFamily="2" charset="-122"/>
            </a:endParaRPr>
          </a:p>
        </p:txBody>
      </p:sp>
    </p:spTree>
    <p:extLst>
      <p:ext uri="{BB962C8B-B14F-4D97-AF65-F5344CB8AC3E}">
        <p14:creationId xmlns:p14="http://schemas.microsoft.com/office/powerpoint/2010/main" val="3512949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70C0"/>
                </a:solidFill>
                <a:latin typeface="Times New Roman" panose="02020603050405020304" pitchFamily="18" charset="0"/>
                <a:ea typeface="华文仿宋" panose="02010600040101010101" pitchFamily="2" charset="-122"/>
              </a:defRPr>
            </a:lvl1pPr>
          </a:lstStyle>
          <a:p>
            <a:r>
              <a:rPr lang="zh-CN" altLang="en-US" dirty="0"/>
              <a:t>单击此处编辑母版标题样式</a:t>
            </a:r>
            <a:endParaRPr lang="en-US" dirty="0"/>
          </a:p>
        </p:txBody>
      </p:sp>
      <p:sp>
        <p:nvSpPr>
          <p:cNvPr id="3" name="Vertical Text Placeholder 2"/>
          <p:cNvSpPr>
            <a:spLocks noGrp="1"/>
          </p:cNvSpPr>
          <p:nvPr>
            <p:ph type="body" orient="vert" idx="1"/>
          </p:nvPr>
        </p:nvSpPr>
        <p:spPr/>
        <p:txBody>
          <a:bodyPr vert="eaVert"/>
          <a:lstStyle>
            <a:lvl1pPr>
              <a:defRPr baseline="0">
                <a:latin typeface="Times New Roman" panose="02020603050405020304" pitchFamily="18" charset="0"/>
                <a:ea typeface="华文仿宋" panose="02010600040101010101" pitchFamily="2" charset="-122"/>
              </a:defRPr>
            </a:lvl1pPr>
            <a:lvl2pPr>
              <a:defRPr baseline="0">
                <a:latin typeface="Times New Roman" panose="02020603050405020304" pitchFamily="18" charset="0"/>
                <a:ea typeface="华文仿宋" panose="02010600040101010101" pitchFamily="2" charset="-122"/>
              </a:defRPr>
            </a:lvl2pPr>
            <a:lvl3pPr>
              <a:defRPr baseline="0">
                <a:latin typeface="Times New Roman" panose="02020603050405020304" pitchFamily="18" charset="0"/>
                <a:ea typeface="华文仿宋" panose="02010600040101010101" pitchFamily="2" charset="-122"/>
              </a:defRPr>
            </a:lvl3pPr>
            <a:lvl4pPr>
              <a:defRPr baseline="0">
                <a:latin typeface="Times New Roman" panose="02020603050405020304" pitchFamily="18" charset="0"/>
                <a:ea typeface="华文仿宋" panose="02010600040101010101" pitchFamily="2" charset="-122"/>
              </a:defRPr>
            </a:lvl4pPr>
            <a:lvl5pPr>
              <a:defRPr baseline="0">
                <a:latin typeface="Times New Roman" panose="02020603050405020304" pitchFamily="18" charset="0"/>
                <a:ea typeface="华文仿宋" panose="02010600040101010101" pitchFamily="2"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baseline="0">
                <a:latin typeface="Times New Roman" panose="02020603050405020304" pitchFamily="18" charset="0"/>
                <a:ea typeface="华文仿宋" panose="02010600040101010101" pitchFamily="2" charset="-122"/>
              </a:defRPr>
            </a:lvl1pPr>
          </a:lstStyle>
          <a:p>
            <a:fld id="{AF35C1EE-70B7-451D-88A8-E507248D5926}" type="datetimeFigureOut">
              <a:rPr lang="zh-CN" altLang="en-US" smtClean="0"/>
              <a:pPr/>
              <a:t>2018/11/10</a:t>
            </a:fld>
            <a:endParaRPr lang="zh-CN" altLang="en-US"/>
          </a:p>
        </p:txBody>
      </p:sp>
      <p:sp>
        <p:nvSpPr>
          <p:cNvPr id="5" name="Footer Placeholder 4"/>
          <p:cNvSpPr>
            <a:spLocks noGrp="1"/>
          </p:cNvSpPr>
          <p:nvPr>
            <p:ph type="ftr" sz="quarter" idx="11"/>
          </p:nvPr>
        </p:nvSpPr>
        <p:spPr/>
        <p:txBody>
          <a:bodyPr/>
          <a:lstStyle>
            <a:lvl1pPr>
              <a:defRPr baseline="0">
                <a:latin typeface="Times New Roman" panose="02020603050405020304" pitchFamily="18" charset="0"/>
                <a:ea typeface="华文仿宋" panose="02010600040101010101" pitchFamily="2" charset="-122"/>
              </a:defRPr>
            </a:lvl1pPr>
          </a:lstStyle>
          <a:p>
            <a:endParaRPr lang="zh-CN" altLang="en-US"/>
          </a:p>
        </p:txBody>
      </p:sp>
      <p:sp>
        <p:nvSpPr>
          <p:cNvPr id="6" name="Slide Number Placeholder 5"/>
          <p:cNvSpPr>
            <a:spLocks noGrp="1"/>
          </p:cNvSpPr>
          <p:nvPr>
            <p:ph type="sldNum" sz="quarter" idx="12"/>
          </p:nvPr>
        </p:nvSpPr>
        <p:spPr/>
        <p:txBody>
          <a:bodyPr/>
          <a:lstStyle>
            <a:lvl1pPr>
              <a:defRPr baseline="0">
                <a:latin typeface="Times New Roman" panose="02020603050405020304" pitchFamily="18" charset="0"/>
                <a:ea typeface="华文仿宋" panose="02010600040101010101" pitchFamily="2" charset="-122"/>
              </a:defRPr>
            </a:lvl1pPr>
          </a:lstStyle>
          <a:p>
            <a:fld id="{4A17DDEE-F12B-4FA7-A035-9E6F89C5A242}" type="slidenum">
              <a:rPr lang="zh-CN" altLang="en-US" smtClean="0"/>
              <a:pPr/>
              <a:t>‹#›</a:t>
            </a:fld>
            <a:endParaRPr lang="zh-CN" altLang="en-US"/>
          </a:p>
        </p:txBody>
      </p:sp>
      <p:sp>
        <p:nvSpPr>
          <p:cNvPr id="7" name="右箭头 6"/>
          <p:cNvSpPr/>
          <p:nvPr userDrawn="1"/>
        </p:nvSpPr>
        <p:spPr>
          <a:xfrm>
            <a:off x="845127" y="1691322"/>
            <a:ext cx="105156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n>
                <a:solidFill>
                  <a:srgbClr val="FF0000"/>
                </a:solidFill>
              </a:ln>
              <a:solidFill>
                <a:srgbClr val="FF0000"/>
              </a:solidFill>
              <a:latin typeface="Times New Roman" panose="02020603050405020304" pitchFamily="18" charset="0"/>
              <a:ea typeface="华文仿宋" panose="02010600040101010101" pitchFamily="2" charset="-122"/>
            </a:endParaRPr>
          </a:p>
        </p:txBody>
      </p:sp>
    </p:spTree>
    <p:extLst>
      <p:ext uri="{BB962C8B-B14F-4D97-AF65-F5344CB8AC3E}">
        <p14:creationId xmlns:p14="http://schemas.microsoft.com/office/powerpoint/2010/main" val="881030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lvl1pPr>
              <a:defRPr baseline="0">
                <a:solidFill>
                  <a:srgbClr val="0070C0"/>
                </a:solidFill>
                <a:latin typeface="Times New Roman" panose="02020603050405020304" pitchFamily="18" charset="0"/>
                <a:ea typeface="华文仿宋" panose="02010600040101010101" pitchFamily="2" charset="-122"/>
              </a:defRPr>
            </a:lvl1pPr>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lvl1pPr>
              <a:defRPr baseline="0">
                <a:latin typeface="Times New Roman" panose="02020603050405020304" pitchFamily="18" charset="0"/>
                <a:ea typeface="华文仿宋" panose="02010600040101010101" pitchFamily="2" charset="-122"/>
              </a:defRPr>
            </a:lvl1pPr>
            <a:lvl2pPr>
              <a:defRPr baseline="0">
                <a:latin typeface="Times New Roman" panose="02020603050405020304" pitchFamily="18" charset="0"/>
                <a:ea typeface="华文仿宋" panose="02010600040101010101" pitchFamily="2" charset="-122"/>
              </a:defRPr>
            </a:lvl2pPr>
            <a:lvl3pPr>
              <a:defRPr baseline="0">
                <a:latin typeface="Times New Roman" panose="02020603050405020304" pitchFamily="18" charset="0"/>
                <a:ea typeface="华文仿宋" panose="02010600040101010101" pitchFamily="2" charset="-122"/>
              </a:defRPr>
            </a:lvl3pPr>
            <a:lvl4pPr>
              <a:defRPr baseline="0">
                <a:latin typeface="Times New Roman" panose="02020603050405020304" pitchFamily="18" charset="0"/>
                <a:ea typeface="华文仿宋" panose="02010600040101010101" pitchFamily="2" charset="-122"/>
              </a:defRPr>
            </a:lvl4pPr>
            <a:lvl5pPr>
              <a:defRPr baseline="0">
                <a:latin typeface="Times New Roman" panose="02020603050405020304" pitchFamily="18" charset="0"/>
                <a:ea typeface="华文仿宋" panose="02010600040101010101" pitchFamily="2"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lvl1pPr>
              <a:defRPr baseline="0">
                <a:latin typeface="Times New Roman" panose="02020603050405020304" pitchFamily="18" charset="0"/>
                <a:ea typeface="华文仿宋" panose="02010600040101010101" pitchFamily="2" charset="-122"/>
              </a:defRPr>
            </a:lvl1pPr>
          </a:lstStyle>
          <a:p>
            <a:fld id="{AF35C1EE-70B7-451D-88A8-E507248D5926}" type="datetimeFigureOut">
              <a:rPr lang="zh-CN" altLang="en-US" smtClean="0"/>
              <a:pPr/>
              <a:t>2018/11/10</a:t>
            </a:fld>
            <a:endParaRPr lang="zh-CN" altLang="en-US"/>
          </a:p>
        </p:txBody>
      </p:sp>
      <p:sp>
        <p:nvSpPr>
          <p:cNvPr id="5" name="Footer Placeholder 4"/>
          <p:cNvSpPr>
            <a:spLocks noGrp="1"/>
          </p:cNvSpPr>
          <p:nvPr>
            <p:ph type="ftr" sz="quarter" idx="11"/>
          </p:nvPr>
        </p:nvSpPr>
        <p:spPr/>
        <p:txBody>
          <a:bodyPr/>
          <a:lstStyle>
            <a:lvl1pPr>
              <a:defRPr baseline="0">
                <a:latin typeface="Times New Roman" panose="02020603050405020304" pitchFamily="18" charset="0"/>
                <a:ea typeface="华文仿宋" panose="02010600040101010101" pitchFamily="2" charset="-122"/>
              </a:defRPr>
            </a:lvl1pPr>
          </a:lstStyle>
          <a:p>
            <a:endParaRPr lang="zh-CN" altLang="en-US"/>
          </a:p>
        </p:txBody>
      </p:sp>
      <p:sp>
        <p:nvSpPr>
          <p:cNvPr id="6" name="Slide Number Placeholder 5"/>
          <p:cNvSpPr>
            <a:spLocks noGrp="1"/>
          </p:cNvSpPr>
          <p:nvPr>
            <p:ph type="sldNum" sz="quarter" idx="12"/>
          </p:nvPr>
        </p:nvSpPr>
        <p:spPr/>
        <p:txBody>
          <a:bodyPr/>
          <a:lstStyle>
            <a:lvl1pPr>
              <a:defRPr baseline="0">
                <a:latin typeface="Times New Roman" panose="02020603050405020304" pitchFamily="18" charset="0"/>
                <a:ea typeface="华文仿宋" panose="02010600040101010101" pitchFamily="2" charset="-122"/>
              </a:defRPr>
            </a:lvl1pPr>
          </a:lstStyle>
          <a:p>
            <a:fld id="{4A17DDEE-F12B-4FA7-A035-9E6F89C5A242}" type="slidenum">
              <a:rPr lang="zh-CN" altLang="en-US" smtClean="0"/>
              <a:pPr/>
              <a:t>‹#›</a:t>
            </a:fld>
            <a:endParaRPr lang="zh-CN" altLang="en-US"/>
          </a:p>
        </p:txBody>
      </p:sp>
    </p:spTree>
    <p:extLst>
      <p:ext uri="{BB962C8B-B14F-4D97-AF65-F5344CB8AC3E}">
        <p14:creationId xmlns:p14="http://schemas.microsoft.com/office/powerpoint/2010/main" val="3075650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70C0"/>
                </a:solidFill>
                <a:latin typeface="Times New Roman" panose="02020603050405020304" pitchFamily="18" charset="0"/>
                <a:ea typeface="华文仿宋" panose="02010600040101010101" pitchFamily="2" charset="-122"/>
              </a:defRPr>
            </a:lvl1p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lvl1pPr>
              <a:defRPr baseline="0">
                <a:latin typeface="Times New Roman" panose="02020603050405020304" pitchFamily="18" charset="0"/>
                <a:ea typeface="华文仿宋" panose="02010600040101010101" pitchFamily="2" charset="-122"/>
              </a:defRPr>
            </a:lvl1pPr>
            <a:lvl2pPr>
              <a:defRPr baseline="0">
                <a:latin typeface="Times New Roman" panose="02020603050405020304" pitchFamily="18" charset="0"/>
                <a:ea typeface="华文仿宋" panose="02010600040101010101" pitchFamily="2" charset="-122"/>
              </a:defRPr>
            </a:lvl2pPr>
            <a:lvl3pPr>
              <a:defRPr baseline="0">
                <a:latin typeface="Times New Roman" panose="02020603050405020304" pitchFamily="18" charset="0"/>
                <a:ea typeface="华文仿宋" panose="02010600040101010101" pitchFamily="2" charset="-122"/>
              </a:defRPr>
            </a:lvl3pPr>
            <a:lvl4pPr>
              <a:defRPr baseline="0">
                <a:latin typeface="Times New Roman" panose="02020603050405020304" pitchFamily="18" charset="0"/>
                <a:ea typeface="华文仿宋" panose="02010600040101010101" pitchFamily="2" charset="-122"/>
              </a:defRPr>
            </a:lvl4pPr>
            <a:lvl5pPr>
              <a:defRPr baseline="0">
                <a:latin typeface="Times New Roman" panose="02020603050405020304" pitchFamily="18" charset="0"/>
                <a:ea typeface="华文仿宋" panose="02010600040101010101"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AF35C1EE-70B7-451D-88A8-E507248D5926}" type="datetimeFigureOut">
              <a:rPr lang="zh-CN" altLang="en-US" smtClean="0"/>
              <a:t>2018/11/10</a:t>
            </a:fld>
            <a:endParaRPr lang="zh-CN" altLang="en-US"/>
          </a:p>
        </p:txBody>
      </p:sp>
      <p:sp>
        <p:nvSpPr>
          <p:cNvPr id="5" name="Footer Placeholder 4"/>
          <p:cNvSpPr>
            <a:spLocks noGrp="1"/>
          </p:cNvSpPr>
          <p:nvPr>
            <p:ph type="ftr" sz="quarter" idx="11"/>
          </p:nvPr>
        </p:nvSpPr>
        <p:spPr/>
        <p:txBody>
          <a:bodyPr vert="horz" lIns="91440" tIns="45720" rIns="91440" bIns="45720" rtlCol="0" anchor="ctr"/>
          <a:lstStyle>
            <a:lvl1pPr algn="ctr">
              <a:defRPr lang="zh-CN" altLang="en-US" dirty="0">
                <a:solidFill>
                  <a:schemeClr val="tx1">
                    <a:tint val="75000"/>
                  </a:schemeClr>
                </a:solidFill>
              </a:defRPr>
            </a:lvl1pPr>
          </a:lstStyle>
          <a:p>
            <a:endParaRPr lang="zh-CN" altLang="en-US"/>
          </a:p>
        </p:txBody>
      </p:sp>
      <p:sp>
        <p:nvSpPr>
          <p:cNvPr id="6" name="Slide Number Placeholder 5"/>
          <p:cNvSpPr>
            <a:spLocks noGrp="1"/>
          </p:cNvSpPr>
          <p:nvPr>
            <p:ph type="sldNum" sz="quarter" idx="12"/>
          </p:nvPr>
        </p:nvSpPr>
        <p:spPr/>
        <p:txBody>
          <a:bodyPr/>
          <a:lstStyle/>
          <a:p>
            <a:fld id="{4A17DDEE-F12B-4FA7-A035-9E6F89C5A242}" type="slidenum">
              <a:rPr lang="zh-CN" altLang="en-US" smtClean="0"/>
              <a:t>‹#›</a:t>
            </a:fld>
            <a:endParaRPr lang="zh-CN" altLang="en-US"/>
          </a:p>
        </p:txBody>
      </p:sp>
      <p:sp>
        <p:nvSpPr>
          <p:cNvPr id="7" name="右箭头 6"/>
          <p:cNvSpPr/>
          <p:nvPr userDrawn="1"/>
        </p:nvSpPr>
        <p:spPr>
          <a:xfrm>
            <a:off x="845127" y="1691322"/>
            <a:ext cx="105156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FF0000"/>
                </a:solidFill>
              </a:ln>
              <a:solidFill>
                <a:srgbClr val="FF0000"/>
              </a:solidFill>
              <a:latin typeface="Times New Roman" panose="02020603050405020304" pitchFamily="18" charset="0"/>
              <a:ea typeface="华文仿宋" panose="02010600040101010101" pitchFamily="2" charset="-122"/>
            </a:endParaRPr>
          </a:p>
        </p:txBody>
      </p:sp>
    </p:spTree>
    <p:extLst>
      <p:ext uri="{BB962C8B-B14F-4D97-AF65-F5344CB8AC3E}">
        <p14:creationId xmlns:p14="http://schemas.microsoft.com/office/powerpoint/2010/main" val="203151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solidFill>
                  <a:srgbClr val="0070C0"/>
                </a:solidFill>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lgn="ctr">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编辑母版文本样式</a:t>
            </a:r>
          </a:p>
        </p:txBody>
      </p:sp>
      <p:sp>
        <p:nvSpPr>
          <p:cNvPr id="4" name="Date Placeholder 3"/>
          <p:cNvSpPr>
            <a:spLocks noGrp="1"/>
          </p:cNvSpPr>
          <p:nvPr>
            <p:ph type="dt" sz="half" idx="10"/>
          </p:nvPr>
        </p:nvSpPr>
        <p:spPr/>
        <p:txBody>
          <a:bodyPr/>
          <a:lstStyle/>
          <a:p>
            <a:fld id="{AF35C1EE-70B7-451D-88A8-E507248D5926}" type="datetimeFigureOut">
              <a:rPr lang="zh-CN" altLang="en-US" smtClean="0"/>
              <a:t>2018/11/10</a:t>
            </a:fld>
            <a:endParaRPr lang="zh-CN" altLang="en-US"/>
          </a:p>
        </p:txBody>
      </p:sp>
      <p:sp>
        <p:nvSpPr>
          <p:cNvPr id="5" name="Footer Placeholder 4"/>
          <p:cNvSpPr>
            <a:spLocks noGrp="1"/>
          </p:cNvSpPr>
          <p:nvPr>
            <p:ph type="ftr" sz="quarter" idx="11"/>
          </p:nvPr>
        </p:nvSpPr>
        <p:spPr/>
        <p:txBody>
          <a:bodyPr/>
          <a:lstStyle>
            <a:lvl1pPr>
              <a:defRPr>
                <a:solidFill>
                  <a:srgbClr val="0070C0"/>
                </a:solidFill>
                <a:latin typeface="华文新魏" panose="02010800040101010101" pitchFamily="2" charset="-122"/>
                <a:ea typeface="华文新魏" panose="02010800040101010101" pitchFamily="2" charset="-122"/>
              </a:defRPr>
            </a:lvl1pPr>
          </a:lstStyle>
          <a:p>
            <a:r>
              <a:rPr lang="zh-CN" altLang="en-US"/>
              <a:t>西北农林科技大学    物理实验教学示范中心</a:t>
            </a:r>
            <a:endParaRPr lang="en-US" altLang="zh-CN" dirty="0"/>
          </a:p>
        </p:txBody>
      </p:sp>
      <p:sp>
        <p:nvSpPr>
          <p:cNvPr id="6" name="Slide Number Placeholder 5"/>
          <p:cNvSpPr>
            <a:spLocks noGrp="1"/>
          </p:cNvSpPr>
          <p:nvPr>
            <p:ph type="sldNum" sz="quarter" idx="12"/>
          </p:nvPr>
        </p:nvSpPr>
        <p:spPr/>
        <p:txBody>
          <a:bodyPr/>
          <a:lstStyle/>
          <a:p>
            <a:fld id="{4A17DDEE-F12B-4FA7-A035-9E6F89C5A242}" type="slidenum">
              <a:rPr lang="zh-CN" altLang="en-US" smtClean="0"/>
              <a:t>‹#›</a:t>
            </a:fld>
            <a:endParaRPr lang="zh-CN" altLang="en-US"/>
          </a:p>
        </p:txBody>
      </p:sp>
    </p:spTree>
    <p:extLst>
      <p:ext uri="{BB962C8B-B14F-4D97-AF65-F5344CB8AC3E}">
        <p14:creationId xmlns:p14="http://schemas.microsoft.com/office/powerpoint/2010/main" val="56733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F35C1EE-70B7-451D-88A8-E507248D5926}" type="datetimeFigureOut">
              <a:rPr lang="zh-CN" altLang="en-US" smtClean="0"/>
              <a:t>2018/11/10</a:t>
            </a:fld>
            <a:endParaRPr lang="zh-CN" altLang="en-US"/>
          </a:p>
        </p:txBody>
      </p:sp>
      <p:sp>
        <p:nvSpPr>
          <p:cNvPr id="7" name="Slide Number Placeholder 6"/>
          <p:cNvSpPr>
            <a:spLocks noGrp="1"/>
          </p:cNvSpPr>
          <p:nvPr>
            <p:ph type="sldNum" sz="quarter" idx="12"/>
          </p:nvPr>
        </p:nvSpPr>
        <p:spPr/>
        <p:txBody>
          <a:bodyPr/>
          <a:lstStyle/>
          <a:p>
            <a:fld id="{4A17DDEE-F12B-4FA7-A035-9E6F89C5A242}" type="slidenum">
              <a:rPr lang="zh-CN" altLang="en-US" smtClean="0"/>
              <a:t>‹#›</a:t>
            </a:fld>
            <a:endParaRPr lang="zh-CN" altLang="en-US"/>
          </a:p>
        </p:txBody>
      </p:sp>
      <p:sp>
        <p:nvSpPr>
          <p:cNvPr id="8" name="右箭头 7"/>
          <p:cNvSpPr/>
          <p:nvPr userDrawn="1"/>
        </p:nvSpPr>
        <p:spPr>
          <a:xfrm>
            <a:off x="845127" y="1691322"/>
            <a:ext cx="105156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FF0000"/>
                </a:solidFill>
              </a:ln>
              <a:solidFill>
                <a:srgbClr val="FF0000"/>
              </a:solidFill>
              <a:latin typeface="Times New Roman" panose="02020603050405020304" pitchFamily="18" charset="0"/>
              <a:ea typeface="华文仿宋" panose="02010600040101010101" pitchFamily="2" charset="-122"/>
            </a:endParaRPr>
          </a:p>
        </p:txBody>
      </p:sp>
      <p:sp>
        <p:nvSpPr>
          <p:cNvPr id="9" name="Footer Placeholder 4"/>
          <p:cNvSpPr>
            <a:spLocks noGrp="1"/>
          </p:cNvSpPr>
          <p:nvPr>
            <p:ph type="ftr" sz="quarter" idx="11"/>
          </p:nvPr>
        </p:nvSpPr>
        <p:spPr>
          <a:xfrm>
            <a:off x="4038600" y="6356350"/>
            <a:ext cx="4114800" cy="365125"/>
          </a:xfrm>
        </p:spPr>
        <p:txBody>
          <a:bodyPr vert="horz" lIns="91440" tIns="45720" rIns="91440" bIns="45720" rtlCol="0" anchor="ctr"/>
          <a:lstStyle>
            <a:lvl1pPr>
              <a:defRPr lang="zh-CN" altLang="en-US" smtClean="0">
                <a:solidFill>
                  <a:srgbClr val="0070C0"/>
                </a:solidFill>
                <a:latin typeface="华文新魏" panose="02010800040101010101" pitchFamily="2" charset="-122"/>
                <a:ea typeface="华文新魏" panose="02010800040101010101" pitchFamily="2" charset="-122"/>
              </a:defRPr>
            </a:lvl1pPr>
          </a:lstStyle>
          <a:p>
            <a:r>
              <a:rPr lang="zh-CN" altLang="en-US" dirty="0"/>
              <a:t>西北农林科技大学    物理实验教学示范中心</a:t>
            </a:r>
          </a:p>
        </p:txBody>
      </p:sp>
    </p:spTree>
    <p:extLst>
      <p:ext uri="{BB962C8B-B14F-4D97-AF65-F5344CB8AC3E}">
        <p14:creationId xmlns:p14="http://schemas.microsoft.com/office/powerpoint/2010/main" val="66361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4" name="Content Placeholder 3"/>
          <p:cNvSpPr>
            <a:spLocks noGrp="1"/>
          </p:cNvSpPr>
          <p:nvPr>
            <p:ph sz="half" idx="2"/>
          </p:nvPr>
        </p:nvSpPr>
        <p:spPr>
          <a:xfrm>
            <a:off x="845127" y="2507550"/>
            <a:ext cx="5156200" cy="3680525"/>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7550"/>
            <a:ext cx="5181601" cy="3680525"/>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7" name="Date Placeholder 6"/>
          <p:cNvSpPr>
            <a:spLocks noGrp="1"/>
          </p:cNvSpPr>
          <p:nvPr>
            <p:ph type="dt" sz="half" idx="10"/>
          </p:nvPr>
        </p:nvSpPr>
        <p:spPr/>
        <p:txBody>
          <a:bodyPr/>
          <a:lstStyle/>
          <a:p>
            <a:fld id="{AF35C1EE-70B7-451D-88A8-E507248D5926}" type="datetimeFigureOut">
              <a:rPr lang="zh-CN" altLang="en-US" smtClean="0"/>
              <a:t>2018/11/10</a:t>
            </a:fld>
            <a:endParaRPr lang="zh-CN" altLang="en-US"/>
          </a:p>
        </p:txBody>
      </p:sp>
      <p:sp>
        <p:nvSpPr>
          <p:cNvPr id="8" name="Footer Placeholder 7"/>
          <p:cNvSpPr>
            <a:spLocks noGrp="1"/>
          </p:cNvSpPr>
          <p:nvPr>
            <p:ph type="ftr" sz="quarter" idx="11"/>
          </p:nvPr>
        </p:nvSpPr>
        <p:spPr/>
        <p:txBody>
          <a:bodyPr/>
          <a:lstStyle/>
          <a:p>
            <a:endParaRPr lang="zh-CN" altLang="en-US" dirty="0"/>
          </a:p>
        </p:txBody>
      </p:sp>
      <p:sp>
        <p:nvSpPr>
          <p:cNvPr id="9" name="Slide Number Placeholder 8"/>
          <p:cNvSpPr>
            <a:spLocks noGrp="1"/>
          </p:cNvSpPr>
          <p:nvPr>
            <p:ph type="sldNum" sz="quarter" idx="12"/>
          </p:nvPr>
        </p:nvSpPr>
        <p:spPr/>
        <p:txBody>
          <a:bodyPr/>
          <a:lstStyle/>
          <a:p>
            <a:fld id="{4A17DDEE-F12B-4FA7-A035-9E6F89C5A242}" type="slidenum">
              <a:rPr lang="zh-CN" altLang="en-US" smtClean="0"/>
              <a:t>‹#›</a:t>
            </a:fld>
            <a:endParaRPr lang="zh-CN" altLang="en-US"/>
          </a:p>
        </p:txBody>
      </p:sp>
      <p:sp>
        <p:nvSpPr>
          <p:cNvPr id="10" name="Title 9"/>
          <p:cNvSpPr>
            <a:spLocks noGrp="1"/>
          </p:cNvSpPr>
          <p:nvPr>
            <p:ph type="title"/>
          </p:nvPr>
        </p:nvSpPr>
        <p:spPr/>
        <p:txBody>
          <a:bodyPr vert="horz" lIns="91440" tIns="45720" rIns="91440" bIns="45720" rtlCol="0" anchor="ctr">
            <a:normAutofit/>
          </a:bodyPr>
          <a:lstStyle>
            <a:lvl1pPr>
              <a:defRPr lang="en-US" baseline="0" dirty="0">
                <a:solidFill>
                  <a:srgbClr val="0070C0"/>
                </a:solidFill>
                <a:latin typeface="Times New Roman" panose="02020603050405020304" pitchFamily="18" charset="0"/>
                <a:ea typeface="华文仿宋" panose="02010600040101010101" pitchFamily="2" charset="-122"/>
              </a:defRPr>
            </a:lvl1pPr>
          </a:lstStyle>
          <a:p>
            <a:pPr lvl="0"/>
            <a:r>
              <a:rPr lang="zh-CN" altLang="en-US" dirty="0"/>
              <a:t>单击此处编辑母版标题样式</a:t>
            </a:r>
            <a:endParaRPr lang="en-US" dirty="0"/>
          </a:p>
        </p:txBody>
      </p:sp>
      <p:sp>
        <p:nvSpPr>
          <p:cNvPr id="11" name="右箭头 10"/>
          <p:cNvSpPr/>
          <p:nvPr userDrawn="1"/>
        </p:nvSpPr>
        <p:spPr>
          <a:xfrm>
            <a:off x="845127" y="1691322"/>
            <a:ext cx="105156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FF0000"/>
                </a:solidFill>
              </a:ln>
              <a:solidFill>
                <a:srgbClr val="FF0000"/>
              </a:solidFill>
              <a:latin typeface="Times New Roman" panose="02020603050405020304" pitchFamily="18" charset="0"/>
              <a:ea typeface="华文仿宋" panose="02010600040101010101" pitchFamily="2" charset="-122"/>
            </a:endParaRPr>
          </a:p>
        </p:txBody>
      </p:sp>
    </p:spTree>
    <p:extLst>
      <p:ext uri="{BB962C8B-B14F-4D97-AF65-F5344CB8AC3E}">
        <p14:creationId xmlns:p14="http://schemas.microsoft.com/office/powerpoint/2010/main" val="1320414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baseline="0">
                <a:ea typeface="华文仿宋" panose="02010600040101010101" pitchFamily="2" charset="-122"/>
              </a:defRPr>
            </a:lvl1pPr>
          </a:lstStyle>
          <a:p>
            <a:fld id="{AF35C1EE-70B7-451D-88A8-E507248D5926}" type="datetimeFigureOut">
              <a:rPr lang="zh-CN" altLang="en-US" smtClean="0"/>
              <a:pPr/>
              <a:t>2018/11/10</a:t>
            </a:fld>
            <a:endParaRPr lang="zh-CN" altLang="en-US"/>
          </a:p>
        </p:txBody>
      </p:sp>
      <p:sp>
        <p:nvSpPr>
          <p:cNvPr id="4" name="Footer Placeholder 3"/>
          <p:cNvSpPr>
            <a:spLocks noGrp="1"/>
          </p:cNvSpPr>
          <p:nvPr>
            <p:ph type="ftr" sz="quarter" idx="11"/>
          </p:nvPr>
        </p:nvSpPr>
        <p:spPr/>
        <p:txBody>
          <a:bodyPr/>
          <a:lstStyle>
            <a:lvl1pPr>
              <a:defRPr baseline="0">
                <a:ea typeface="华文仿宋" panose="02010600040101010101" pitchFamily="2" charset="-122"/>
              </a:defRPr>
            </a:lvl1pPr>
          </a:lstStyle>
          <a:p>
            <a:endParaRPr lang="zh-CN" altLang="en-US"/>
          </a:p>
        </p:txBody>
      </p:sp>
      <p:sp>
        <p:nvSpPr>
          <p:cNvPr id="5" name="Slide Number Placeholder 4"/>
          <p:cNvSpPr>
            <a:spLocks noGrp="1"/>
          </p:cNvSpPr>
          <p:nvPr>
            <p:ph type="sldNum" sz="quarter" idx="12"/>
          </p:nvPr>
        </p:nvSpPr>
        <p:spPr/>
        <p:txBody>
          <a:bodyPr/>
          <a:lstStyle>
            <a:lvl1pPr>
              <a:defRPr baseline="0">
                <a:ea typeface="华文仿宋" panose="02010600040101010101" pitchFamily="2" charset="-122"/>
              </a:defRPr>
            </a:lvl1pPr>
          </a:lstStyle>
          <a:p>
            <a:fld id="{4A17DDEE-F12B-4FA7-A035-9E6F89C5A242}" type="slidenum">
              <a:rPr lang="zh-CN" altLang="en-US" smtClean="0"/>
              <a:pPr/>
              <a:t>‹#›</a:t>
            </a:fld>
            <a:endParaRPr lang="zh-CN" altLang="en-US"/>
          </a:p>
        </p:txBody>
      </p:sp>
      <p:sp>
        <p:nvSpPr>
          <p:cNvPr id="6" name="Title 5"/>
          <p:cNvSpPr>
            <a:spLocks noGrp="1"/>
          </p:cNvSpPr>
          <p:nvPr>
            <p:ph type="title"/>
          </p:nvPr>
        </p:nvSpPr>
        <p:spPr/>
        <p:txBody>
          <a:bodyPr vert="horz" lIns="91440" tIns="45720" rIns="91440" bIns="45720" rtlCol="0" anchor="ctr">
            <a:normAutofit/>
          </a:bodyPr>
          <a:lstStyle>
            <a:lvl1pPr>
              <a:defRPr lang="en-US" baseline="0">
                <a:solidFill>
                  <a:srgbClr val="0070C0"/>
                </a:solidFill>
                <a:latin typeface="Times New Roman" panose="02020603050405020304" pitchFamily="18" charset="0"/>
                <a:ea typeface="华文仿宋" panose="02010600040101010101" pitchFamily="2" charset="-122"/>
              </a:defRPr>
            </a:lvl1pPr>
          </a:lstStyle>
          <a:p>
            <a:pPr lvl="0"/>
            <a:r>
              <a:rPr lang="zh-CN" altLang="en-US"/>
              <a:t>单击此处编辑母版标题样式</a:t>
            </a:r>
            <a:endParaRPr lang="en-US"/>
          </a:p>
        </p:txBody>
      </p:sp>
      <p:sp>
        <p:nvSpPr>
          <p:cNvPr id="7" name="右箭头 6"/>
          <p:cNvSpPr/>
          <p:nvPr userDrawn="1"/>
        </p:nvSpPr>
        <p:spPr>
          <a:xfrm>
            <a:off x="845127" y="1691322"/>
            <a:ext cx="105156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n>
                <a:solidFill>
                  <a:srgbClr val="FF0000"/>
                </a:solidFill>
              </a:ln>
              <a:solidFill>
                <a:srgbClr val="FF0000"/>
              </a:solidFill>
              <a:latin typeface="Times New Roman" panose="02020603050405020304" pitchFamily="18" charset="0"/>
              <a:ea typeface="华文仿宋" panose="02010600040101010101" pitchFamily="2" charset="-122"/>
            </a:endParaRPr>
          </a:p>
        </p:txBody>
      </p:sp>
    </p:spTree>
    <p:extLst>
      <p:ext uri="{BB962C8B-B14F-4D97-AF65-F5344CB8AC3E}">
        <p14:creationId xmlns:p14="http://schemas.microsoft.com/office/powerpoint/2010/main" val="2645472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aseline="0">
                <a:ea typeface="华文仿宋" panose="02010600040101010101" pitchFamily="2" charset="-122"/>
              </a:defRPr>
            </a:lvl1pPr>
          </a:lstStyle>
          <a:p>
            <a:fld id="{AF35C1EE-70B7-451D-88A8-E507248D5926}" type="datetimeFigureOut">
              <a:rPr lang="zh-CN" altLang="en-US" smtClean="0"/>
              <a:pPr/>
              <a:t>2018/11/10</a:t>
            </a:fld>
            <a:endParaRPr lang="zh-CN" altLang="en-US"/>
          </a:p>
        </p:txBody>
      </p:sp>
      <p:sp>
        <p:nvSpPr>
          <p:cNvPr id="3" name="Footer Placeholder 2"/>
          <p:cNvSpPr>
            <a:spLocks noGrp="1"/>
          </p:cNvSpPr>
          <p:nvPr>
            <p:ph type="ftr" sz="quarter" idx="11"/>
          </p:nvPr>
        </p:nvSpPr>
        <p:spPr/>
        <p:txBody>
          <a:bodyPr/>
          <a:lstStyle>
            <a:lvl1pPr>
              <a:defRPr baseline="0">
                <a:ea typeface="华文仿宋" panose="02010600040101010101" pitchFamily="2" charset="-122"/>
              </a:defRPr>
            </a:lvl1pPr>
          </a:lstStyle>
          <a:p>
            <a:endParaRPr lang="zh-CN" altLang="en-US"/>
          </a:p>
        </p:txBody>
      </p:sp>
      <p:sp>
        <p:nvSpPr>
          <p:cNvPr id="4" name="Slide Number Placeholder 3"/>
          <p:cNvSpPr>
            <a:spLocks noGrp="1"/>
          </p:cNvSpPr>
          <p:nvPr>
            <p:ph type="sldNum" sz="quarter" idx="12"/>
          </p:nvPr>
        </p:nvSpPr>
        <p:spPr/>
        <p:txBody>
          <a:bodyPr/>
          <a:lstStyle>
            <a:lvl1pPr>
              <a:defRPr baseline="0">
                <a:ea typeface="华文仿宋" panose="02010600040101010101" pitchFamily="2" charset="-122"/>
              </a:defRPr>
            </a:lvl1pPr>
          </a:lstStyle>
          <a:p>
            <a:fld id="{4A17DDEE-F12B-4FA7-A035-9E6F89C5A242}" type="slidenum">
              <a:rPr lang="zh-CN" altLang="en-US" smtClean="0"/>
              <a:pPr/>
              <a:t>‹#›</a:t>
            </a:fld>
            <a:endParaRPr lang="zh-CN" altLang="en-US"/>
          </a:p>
        </p:txBody>
      </p:sp>
    </p:spTree>
    <p:extLst>
      <p:ext uri="{BB962C8B-B14F-4D97-AF65-F5344CB8AC3E}">
        <p14:creationId xmlns:p14="http://schemas.microsoft.com/office/powerpoint/2010/main" val="412358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baseline="0">
                <a:solidFill>
                  <a:srgbClr val="0070C0"/>
                </a:solidFill>
                <a:latin typeface="Times New Roman" panose="02020603050405020304" pitchFamily="18" charset="0"/>
                <a:ea typeface="华文仿宋" panose="02010600040101010101" pitchFamily="2" charset="-122"/>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baseline="0">
                <a:latin typeface="Times New Roman" panose="02020603050405020304" pitchFamily="18" charset="0"/>
                <a:ea typeface="华文仿宋" panose="02010600040101010101" pitchFamily="2" charset="-122"/>
              </a:defRPr>
            </a:lvl1pPr>
            <a:lvl2pPr>
              <a:defRPr sz="2800" baseline="0">
                <a:latin typeface="Times New Roman" panose="02020603050405020304" pitchFamily="18" charset="0"/>
                <a:ea typeface="华文仿宋" panose="02010600040101010101" pitchFamily="2" charset="-122"/>
              </a:defRPr>
            </a:lvl2pPr>
            <a:lvl3pPr>
              <a:defRPr sz="2400" baseline="0">
                <a:latin typeface="Times New Roman" panose="02020603050405020304" pitchFamily="18" charset="0"/>
                <a:ea typeface="华文仿宋" panose="02010600040101010101" pitchFamily="2" charset="-122"/>
              </a:defRPr>
            </a:lvl3pPr>
            <a:lvl4pPr>
              <a:defRPr sz="2000" baseline="0">
                <a:latin typeface="Times New Roman" panose="02020603050405020304" pitchFamily="18" charset="0"/>
                <a:ea typeface="华文仿宋" panose="02010600040101010101" pitchFamily="2" charset="-122"/>
              </a:defRPr>
            </a:lvl4pPr>
            <a:lvl5pPr>
              <a:defRPr sz="2000" baseline="0">
                <a:latin typeface="Times New Roman" panose="02020603050405020304" pitchFamily="18" charset="0"/>
                <a:ea typeface="华文仿宋" panose="02010600040101010101" pitchFamily="2" charset="-122"/>
              </a:defRPr>
            </a:lvl5pPr>
            <a:lvl6pPr>
              <a:defRPr sz="2000"/>
            </a:lvl6pPr>
            <a:lvl7pPr>
              <a:defRPr sz="2000"/>
            </a:lvl7pPr>
            <a:lvl8pPr>
              <a:defRPr sz="2000"/>
            </a:lvl8pPr>
            <a:lvl9pPr>
              <a:defRPr sz="2000"/>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baseline="0">
                <a:solidFill>
                  <a:schemeClr val="tx1"/>
                </a:solidFill>
                <a:latin typeface="Times New Roman" panose="02020603050405020304" pitchFamily="18" charset="0"/>
                <a:ea typeface="华文仿宋" panose="02010600040101010101" pitchFamily="2"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编辑母版文本样式</a:t>
            </a:r>
          </a:p>
        </p:txBody>
      </p:sp>
      <p:sp>
        <p:nvSpPr>
          <p:cNvPr id="5" name="Date Placeholder 4"/>
          <p:cNvSpPr>
            <a:spLocks noGrp="1"/>
          </p:cNvSpPr>
          <p:nvPr>
            <p:ph type="dt" sz="half" idx="10"/>
          </p:nvPr>
        </p:nvSpPr>
        <p:spPr/>
        <p:txBody>
          <a:bodyPr/>
          <a:lstStyle/>
          <a:p>
            <a:fld id="{AF35C1EE-70B7-451D-88A8-E507248D5926}" type="datetimeFigureOut">
              <a:rPr lang="zh-CN" altLang="en-US" smtClean="0"/>
              <a:t>2018/11/10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A17DDEE-F12B-4FA7-A035-9E6F89C5A242}" type="slidenum">
              <a:rPr lang="zh-CN" altLang="en-US" smtClean="0"/>
              <a:t>‹#›</a:t>
            </a:fld>
            <a:endParaRPr lang="zh-CN" altLang="en-US"/>
          </a:p>
        </p:txBody>
      </p:sp>
    </p:spTree>
    <p:extLst>
      <p:ext uri="{BB962C8B-B14F-4D97-AF65-F5344CB8AC3E}">
        <p14:creationId xmlns:p14="http://schemas.microsoft.com/office/powerpoint/2010/main" val="3540145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baseline="0">
                <a:solidFill>
                  <a:srgbClr val="0070C0"/>
                </a:solidFill>
                <a:latin typeface="Times New Roman" panose="02020603050405020304" pitchFamily="18" charset="0"/>
                <a:ea typeface="华文仿宋" panose="02010600040101010101" pitchFamily="2" charset="-122"/>
              </a:defRPr>
            </a:lvl1pPr>
          </a:lstStyle>
          <a:p>
            <a:r>
              <a:rPr lang="zh-CN" altLang="en-US"/>
              <a:t>单击此处编辑母版标题样式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baseline="0">
                <a:latin typeface="Times New Roman" panose="02020603050405020304" pitchFamily="18" charset="0"/>
                <a:ea typeface="华文仿宋" panose="02010600040101010101" pitchFamily="2"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baseline="0">
                <a:solidFill>
                  <a:schemeClr val="tx1"/>
                </a:solidFill>
                <a:latin typeface="Times New Roman" panose="02020603050405020304" pitchFamily="18" charset="0"/>
                <a:ea typeface="华文仿宋" panose="02010600040101010101" pitchFamily="2"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lvl1pPr>
              <a:defRPr baseline="0">
                <a:latin typeface="Times New Roman" panose="02020603050405020304" pitchFamily="18" charset="0"/>
                <a:ea typeface="华文仿宋" panose="02010600040101010101" pitchFamily="2" charset="-122"/>
              </a:defRPr>
            </a:lvl1pPr>
          </a:lstStyle>
          <a:p>
            <a:fld id="{AF35C1EE-70B7-451D-88A8-E507248D5926}" type="datetimeFigureOut">
              <a:rPr lang="zh-CN" altLang="en-US" smtClean="0"/>
              <a:pPr/>
              <a:t>2018/11/10</a:t>
            </a:fld>
            <a:endParaRPr lang="zh-CN" altLang="en-US"/>
          </a:p>
        </p:txBody>
      </p:sp>
      <p:sp>
        <p:nvSpPr>
          <p:cNvPr id="6" name="Footer Placeholder 5"/>
          <p:cNvSpPr>
            <a:spLocks noGrp="1"/>
          </p:cNvSpPr>
          <p:nvPr>
            <p:ph type="ftr" sz="quarter" idx="11"/>
          </p:nvPr>
        </p:nvSpPr>
        <p:spPr/>
        <p:txBody>
          <a:bodyPr/>
          <a:lstStyle>
            <a:lvl1pPr>
              <a:defRPr baseline="0">
                <a:latin typeface="Times New Roman" panose="02020603050405020304" pitchFamily="18" charset="0"/>
                <a:ea typeface="华文仿宋" panose="02010600040101010101" pitchFamily="2" charset="-122"/>
              </a:defRPr>
            </a:lvl1pPr>
          </a:lstStyle>
          <a:p>
            <a:endParaRPr lang="zh-CN" altLang="en-US"/>
          </a:p>
        </p:txBody>
      </p:sp>
      <p:sp>
        <p:nvSpPr>
          <p:cNvPr id="7" name="Slide Number Placeholder 6"/>
          <p:cNvSpPr>
            <a:spLocks noGrp="1"/>
          </p:cNvSpPr>
          <p:nvPr>
            <p:ph type="sldNum" sz="quarter" idx="12"/>
          </p:nvPr>
        </p:nvSpPr>
        <p:spPr/>
        <p:txBody>
          <a:bodyPr/>
          <a:lstStyle>
            <a:lvl1pPr>
              <a:defRPr baseline="0">
                <a:latin typeface="Times New Roman" panose="02020603050405020304" pitchFamily="18" charset="0"/>
                <a:ea typeface="华文仿宋" panose="02010600040101010101" pitchFamily="2" charset="-122"/>
              </a:defRPr>
            </a:lvl1pPr>
          </a:lstStyle>
          <a:p>
            <a:fld id="{4A17DDEE-F12B-4FA7-A035-9E6F89C5A242}" type="slidenum">
              <a:rPr lang="zh-CN" altLang="en-US" smtClean="0"/>
              <a:pPr/>
              <a:t>‹#›</a:t>
            </a:fld>
            <a:endParaRPr lang="zh-CN" altLang="en-US"/>
          </a:p>
        </p:txBody>
      </p:sp>
    </p:spTree>
    <p:extLst>
      <p:ext uri="{BB962C8B-B14F-4D97-AF65-F5344CB8AC3E}">
        <p14:creationId xmlns:p14="http://schemas.microsoft.com/office/powerpoint/2010/main" val="2453666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latin typeface="Times New Roman" panose="02020603050405020304" pitchFamily="18" charset="0"/>
                <a:ea typeface="华文仿宋" panose="02010600040101010101" pitchFamily="2" charset="-122"/>
              </a:defRPr>
            </a:lvl1pPr>
          </a:lstStyle>
          <a:p>
            <a:fld id="{AF35C1EE-70B7-451D-88A8-E507248D5926}" type="datetimeFigureOut">
              <a:rPr lang="zh-CN" altLang="en-US" smtClean="0"/>
              <a:pPr/>
              <a:t>2018/11/10</a:t>
            </a:fld>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latin typeface="Times New Roman" panose="02020603050405020304" pitchFamily="18" charset="0"/>
                <a:ea typeface="华文仿宋" panose="02010600040101010101" pitchFamily="2" charset="-122"/>
              </a:defRPr>
            </a:lvl1pPr>
          </a:lstStyle>
          <a:p>
            <a:endParaRPr lang="zh-CN" alt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latin typeface="Times New Roman" panose="02020603050405020304" pitchFamily="18" charset="0"/>
                <a:ea typeface="华文仿宋" panose="02010600040101010101" pitchFamily="2" charset="-122"/>
              </a:defRPr>
            </a:lvl1pPr>
          </a:lstStyle>
          <a:p>
            <a:fld id="{4A17DDEE-F12B-4FA7-A035-9E6F89C5A242}" type="slidenum">
              <a:rPr lang="zh-CN" altLang="en-US" smtClean="0"/>
              <a:pPr/>
              <a:t>‹#›</a:t>
            </a:fld>
            <a:endParaRPr lang="zh-CN" altLang="en-US" dirty="0"/>
          </a:p>
        </p:txBody>
      </p:sp>
      <p:sp>
        <p:nvSpPr>
          <p:cNvPr id="10" name="Footer Placeholder 4"/>
          <p:cNvSpPr txBox="1">
            <a:spLocks/>
          </p:cNvSpPr>
          <p:nvPr userDrawn="1"/>
        </p:nvSpPr>
        <p:spPr>
          <a:xfrm>
            <a:off x="4191000" y="6508750"/>
            <a:ext cx="4114800" cy="365125"/>
          </a:xfrm>
          <a:prstGeom prst="rect">
            <a:avLst/>
          </a:prstGeom>
        </p:spPr>
        <p:txBody>
          <a:bodyPr vert="horz" lIns="91440" tIns="45720" rIns="91440" bIns="45720" rtlCol="0" anchor="ctr"/>
          <a:lstStyle>
            <a:defPPr>
              <a:defRPr lang="zh-CN"/>
            </a:defPPr>
            <a:lvl1pPr marL="0" algn="l" defTabSz="914400" rtl="0" eaLnBrk="1" latinLnBrk="0" hangingPunct="1">
              <a:defRPr lang="zh-CN" altLang="en-US" sz="1800" kern="1200" smtClean="0">
                <a:solidFill>
                  <a:srgbClr val="0070C0"/>
                </a:solidFill>
                <a:latin typeface="华文新魏" panose="02010800040101010101" pitchFamily="2" charset="-122"/>
                <a:ea typeface="华文新魏" panose="02010800040101010101" pitchFamily="2"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a:t>西北农林科技大学    物理实验教学示范中心</a:t>
            </a:r>
            <a:endParaRPr lang="zh-CN" altLang="en-US" sz="1100" dirty="0"/>
          </a:p>
        </p:txBody>
      </p:sp>
      <p:pic>
        <p:nvPicPr>
          <p:cNvPr id="7" name="图片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31873" y="7024"/>
            <a:ext cx="3240000" cy="605962"/>
          </a:xfrm>
          <a:prstGeom prst="rect">
            <a:avLst/>
          </a:prstGeom>
        </p:spPr>
      </p:pic>
    </p:spTree>
    <p:extLst>
      <p:ext uri="{BB962C8B-B14F-4D97-AF65-F5344CB8AC3E}">
        <p14:creationId xmlns:p14="http://schemas.microsoft.com/office/powerpoint/2010/main" val="173811717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rgbClr val="0070C0"/>
          </a:solidFill>
          <a:latin typeface="+mj-lt"/>
          <a:ea typeface="华文仿宋" panose="02010600040101010101" pitchFamily="2" charset="-122"/>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rgbClr val="0070C0"/>
          </a:solidFill>
          <a:latin typeface="Times New Roman" panose="02020603050405020304" pitchFamily="18" charset="0"/>
          <a:ea typeface="华文仿宋" panose="02010600040101010101" pitchFamily="2" charset="-122"/>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rgbClr val="0070C0"/>
          </a:solidFill>
          <a:latin typeface="Times New Roman" panose="02020603050405020304" pitchFamily="18" charset="0"/>
          <a:ea typeface="华文仿宋" panose="02010600040101010101" pitchFamily="2" charset="-122"/>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rgbClr val="0070C0"/>
          </a:solidFill>
          <a:latin typeface="Times New Roman" panose="02020603050405020304" pitchFamily="18" charset="0"/>
          <a:ea typeface="华文仿宋" panose="02010600040101010101" pitchFamily="2" charset="-122"/>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rgbClr val="0070C0"/>
          </a:solidFill>
          <a:latin typeface="Times New Roman" panose="02020603050405020304" pitchFamily="18" charset="0"/>
          <a:ea typeface="华文仿宋" panose="02010600040101010101" pitchFamily="2" charset="-122"/>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rgbClr val="0070C0"/>
          </a:solidFill>
          <a:latin typeface="Times New Roman" panose="02020603050405020304" pitchFamily="18" charset="0"/>
          <a:ea typeface="华文仿宋" panose="02010600040101010101" pitchFamily="2" charset="-122"/>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4.xml"/><Relationship Id="rId4" Type="http://schemas.openxmlformats.org/officeDocument/2006/relationships/image" Target="../media/image38.gif"/></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5.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9.bin"/><Relationship Id="rId5" Type="http://schemas.openxmlformats.org/officeDocument/2006/relationships/image" Target="../media/image40.w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physics.gla.ac.uk/Physics3/Kelvin_online/Michelsons.gi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13" Type="http://schemas.openxmlformats.org/officeDocument/2006/relationships/image" Target="../media/image19.e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notesSlide" Target="../notesSlides/notesSlide4.xml"/><Relationship Id="rId21" Type="http://schemas.openxmlformats.org/officeDocument/2006/relationships/image" Target="../media/image23.emf"/><Relationship Id="rId34" Type="http://schemas.openxmlformats.org/officeDocument/2006/relationships/oleObject" Target="../embeddings/oleObject16.bin"/><Relationship Id="rId7" Type="http://schemas.openxmlformats.org/officeDocument/2006/relationships/image" Target="../media/image16.emf"/><Relationship Id="rId12" Type="http://schemas.openxmlformats.org/officeDocument/2006/relationships/oleObject" Target="../embeddings/oleObject5.bin"/><Relationship Id="rId17" Type="http://schemas.openxmlformats.org/officeDocument/2006/relationships/image" Target="../media/image21.emf"/><Relationship Id="rId25" Type="http://schemas.openxmlformats.org/officeDocument/2006/relationships/image" Target="../media/image25.emf"/><Relationship Id="rId33" Type="http://schemas.openxmlformats.org/officeDocument/2006/relationships/image" Target="../media/image29.emf"/><Relationship Id="rId2" Type="http://schemas.openxmlformats.org/officeDocument/2006/relationships/slideLayout" Target="../slideLayouts/slideLayout7.xml"/><Relationship Id="rId16" Type="http://schemas.openxmlformats.org/officeDocument/2006/relationships/oleObject" Target="../embeddings/oleObject7.bin"/><Relationship Id="rId20" Type="http://schemas.openxmlformats.org/officeDocument/2006/relationships/oleObject" Target="../embeddings/oleObject9.bin"/><Relationship Id="rId29" Type="http://schemas.openxmlformats.org/officeDocument/2006/relationships/image" Target="../media/image27.e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8.emf"/><Relationship Id="rId24" Type="http://schemas.openxmlformats.org/officeDocument/2006/relationships/oleObject" Target="../embeddings/oleObject11.bin"/><Relationship Id="rId32" Type="http://schemas.openxmlformats.org/officeDocument/2006/relationships/oleObject" Target="../embeddings/oleObject15.bin"/><Relationship Id="rId5" Type="http://schemas.openxmlformats.org/officeDocument/2006/relationships/image" Target="../media/image15.emf"/><Relationship Id="rId15" Type="http://schemas.openxmlformats.org/officeDocument/2006/relationships/image" Target="../media/image20.emf"/><Relationship Id="rId23" Type="http://schemas.openxmlformats.org/officeDocument/2006/relationships/image" Target="../media/image24.emf"/><Relationship Id="rId28" Type="http://schemas.openxmlformats.org/officeDocument/2006/relationships/oleObject" Target="../embeddings/oleObject13.bin"/><Relationship Id="rId36" Type="http://schemas.openxmlformats.org/officeDocument/2006/relationships/hyperlink" Target="&#27874;&#21160;&#20809;&#23398;/&#36808;&#20811;&#23572;&#23385;&#24178;&#28041;&#20202;&#21407;&#29702;.exe" TargetMode="External"/><Relationship Id="rId10" Type="http://schemas.openxmlformats.org/officeDocument/2006/relationships/oleObject" Target="../embeddings/oleObject4.bin"/><Relationship Id="rId19" Type="http://schemas.openxmlformats.org/officeDocument/2006/relationships/image" Target="../media/image22.emf"/><Relationship Id="rId31" Type="http://schemas.openxmlformats.org/officeDocument/2006/relationships/image" Target="../media/image28.emf"/><Relationship Id="rId4" Type="http://schemas.openxmlformats.org/officeDocument/2006/relationships/oleObject" Target="../embeddings/oleObject1.bin"/><Relationship Id="rId9" Type="http://schemas.openxmlformats.org/officeDocument/2006/relationships/image" Target="../media/image17.e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26.emf"/><Relationship Id="rId30" Type="http://schemas.openxmlformats.org/officeDocument/2006/relationships/oleObject" Target="../embeddings/oleObject14.bin"/><Relationship Id="rId35" Type="http://schemas.openxmlformats.org/officeDocument/2006/relationships/image" Target="../media/image30.emf"/><Relationship Id="rId8"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迈克尔逊干涉仪的调节与使用</a:t>
            </a:r>
          </a:p>
        </p:txBody>
      </p:sp>
      <p:sp>
        <p:nvSpPr>
          <p:cNvPr id="3" name="副标题 2"/>
          <p:cNvSpPr>
            <a:spLocks noGrp="1"/>
          </p:cNvSpPr>
          <p:nvPr>
            <p:ph type="subTitle" idx="1"/>
          </p:nvPr>
        </p:nvSpPr>
        <p:spPr/>
        <p:txBody>
          <a:bodyPr>
            <a:normAutofit/>
          </a:bodyPr>
          <a:lstStyle/>
          <a:p>
            <a:endParaRPr lang="en-US" altLang="zh-CN" b="1" dirty="0"/>
          </a:p>
          <a:p>
            <a:r>
              <a:rPr lang="zh-CN" altLang="en-US" b="1" dirty="0"/>
              <a:t>物理实验教学示范中心 </a:t>
            </a:r>
          </a:p>
        </p:txBody>
      </p:sp>
    </p:spTree>
    <p:extLst>
      <p:ext uri="{BB962C8B-B14F-4D97-AF65-F5344CB8AC3E}">
        <p14:creationId xmlns:p14="http://schemas.microsoft.com/office/powerpoint/2010/main" val="1598016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ext Box 2"/>
          <p:cNvSpPr txBox="1">
            <a:spLocks noChangeArrowheads="1"/>
          </p:cNvSpPr>
          <p:nvPr/>
        </p:nvSpPr>
        <p:spPr bwMode="auto">
          <a:xfrm>
            <a:off x="1092200" y="1371601"/>
            <a:ext cx="10668000" cy="759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0" hangingPunct="0">
              <a:lnSpc>
                <a:spcPct val="120000"/>
              </a:lnSpc>
            </a:pPr>
            <a:r>
              <a:rPr kumimoji="0" lang="zh-CN" altLang="en-US" b="1">
                <a:solidFill>
                  <a:schemeClr val="tx2"/>
                </a:solidFill>
                <a:latin typeface="宋体" pitchFamily="2" charset="-122"/>
                <a:ea typeface="楷体_GB2312" pitchFamily="49" charset="-122"/>
              </a:rPr>
              <a:t>虽然都是</a:t>
            </a:r>
            <a:r>
              <a:rPr kumimoji="0" lang="zh-CN" altLang="en-US" b="1">
                <a:solidFill>
                  <a:srgbClr val="FF6600"/>
                </a:solidFill>
                <a:latin typeface="宋体" pitchFamily="2" charset="-122"/>
                <a:ea typeface="楷体_GB2312" pitchFamily="49" charset="-122"/>
              </a:rPr>
              <a:t>环状干涉条纹</a:t>
            </a:r>
            <a:r>
              <a:rPr kumimoji="0" lang="zh-CN" altLang="en-US" b="1">
                <a:solidFill>
                  <a:schemeClr val="tx2"/>
                </a:solidFill>
                <a:latin typeface="宋体" pitchFamily="2" charset="-122"/>
                <a:ea typeface="楷体_GB2312" pitchFamily="49" charset="-122"/>
              </a:rPr>
              <a:t>，但迈克尔逊干涉图样中干涉级数越高半径越小，而牛顿环干涉级数越大半径越大</a:t>
            </a:r>
            <a:r>
              <a:rPr kumimoji="0" lang="zh-CN" altLang="en-US" b="1">
                <a:solidFill>
                  <a:schemeClr val="tx2"/>
                </a:solidFill>
                <a:latin typeface="楷体_GB2312" pitchFamily="49" charset="-122"/>
                <a:ea typeface="楷体_GB2312" pitchFamily="49" charset="-122"/>
              </a:rPr>
              <a:t>。</a:t>
            </a:r>
          </a:p>
        </p:txBody>
      </p:sp>
      <p:pic>
        <p:nvPicPr>
          <p:cNvPr id="292867" name="Picture 3" descr="牛顿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167" y="2819401"/>
            <a:ext cx="2641600" cy="1922463"/>
          </a:xfrm>
          <a:prstGeom prst="rect">
            <a:avLst/>
          </a:prstGeom>
          <a:noFill/>
          <a:extLst>
            <a:ext uri="{909E8E84-426E-40DD-AFC4-6F175D3DCCD1}">
              <a14:hiddenFill xmlns:a14="http://schemas.microsoft.com/office/drawing/2010/main">
                <a:solidFill>
                  <a:srgbClr val="FFFFFF"/>
                </a:solidFill>
              </a14:hiddenFill>
            </a:ext>
          </a:extLst>
        </p:spPr>
      </p:pic>
      <p:pic>
        <p:nvPicPr>
          <p:cNvPr id="292868" name="Picture 4" descr="迈克尔逊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2870201"/>
            <a:ext cx="2641600" cy="1920875"/>
          </a:xfrm>
          <a:prstGeom prst="rect">
            <a:avLst/>
          </a:prstGeom>
          <a:noFill/>
          <a:extLst>
            <a:ext uri="{909E8E84-426E-40DD-AFC4-6F175D3DCCD1}">
              <a14:hiddenFill xmlns:a14="http://schemas.microsoft.com/office/drawing/2010/main">
                <a:solidFill>
                  <a:srgbClr val="FFFFFF"/>
                </a:solidFill>
              </a14:hiddenFill>
            </a:ext>
          </a:extLst>
        </p:spPr>
      </p:pic>
      <p:sp>
        <p:nvSpPr>
          <p:cNvPr id="292869" name="Text Box 5"/>
          <p:cNvSpPr txBox="1">
            <a:spLocks noChangeArrowheads="1"/>
          </p:cNvSpPr>
          <p:nvPr/>
        </p:nvSpPr>
        <p:spPr bwMode="auto">
          <a:xfrm>
            <a:off x="2425700" y="4652963"/>
            <a:ext cx="1032953" cy="50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0" hangingPunct="0">
              <a:lnSpc>
                <a:spcPct val="120000"/>
              </a:lnSpc>
            </a:pPr>
            <a:r>
              <a:rPr kumimoji="0" lang="zh-CN" altLang="en-US" sz="2200" b="1">
                <a:ea typeface="楷体_GB2312" pitchFamily="49" charset="-122"/>
              </a:rPr>
              <a:t>牛顿环</a:t>
            </a:r>
          </a:p>
        </p:txBody>
      </p:sp>
      <p:sp>
        <p:nvSpPr>
          <p:cNvPr id="292870" name="Text Box 6"/>
          <p:cNvSpPr txBox="1">
            <a:spLocks noChangeArrowheads="1"/>
          </p:cNvSpPr>
          <p:nvPr/>
        </p:nvSpPr>
        <p:spPr bwMode="auto">
          <a:xfrm>
            <a:off x="6523567" y="4729163"/>
            <a:ext cx="2451610" cy="50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0" hangingPunct="0">
              <a:lnSpc>
                <a:spcPct val="120000"/>
              </a:lnSpc>
            </a:pPr>
            <a:r>
              <a:rPr kumimoji="0" lang="zh-CN" altLang="en-US" sz="2200" b="1">
                <a:ea typeface="楷体_GB2312" pitchFamily="49" charset="-122"/>
              </a:rPr>
              <a:t>迈克尔逊干涉图样</a:t>
            </a:r>
          </a:p>
        </p:txBody>
      </p:sp>
      <p:sp>
        <p:nvSpPr>
          <p:cNvPr id="292871" name="Text Box 7"/>
          <p:cNvSpPr txBox="1">
            <a:spLocks noChangeArrowheads="1"/>
          </p:cNvSpPr>
          <p:nvPr/>
        </p:nvSpPr>
        <p:spPr bwMode="auto">
          <a:xfrm>
            <a:off x="719667" y="609601"/>
            <a:ext cx="5568951" cy="424732"/>
          </a:xfrm>
          <a:prstGeom prst="rect">
            <a:avLst/>
          </a:prstGeom>
          <a:noFill/>
          <a:ln>
            <a:noFill/>
          </a:ln>
          <a:effectLst/>
          <a:extLst>
            <a:ext uri="{909E8E84-426E-40DD-AFC4-6F175D3DCCD1}">
              <a14:hiddenFill xmlns:a14="http://schemas.microsoft.com/office/drawing/2010/main">
                <a:solidFill>
                  <a:srgbClr val="00FF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kumimoji="0" lang="en-US" altLang="zh-CN" b="1"/>
              <a:t>(4)  </a:t>
            </a:r>
            <a:r>
              <a:rPr kumimoji="0" lang="zh-CN" altLang="en-US" b="1"/>
              <a:t>与</a:t>
            </a:r>
            <a:r>
              <a:rPr kumimoji="0" lang="zh-CN" altLang="en-US" b="1">
                <a:solidFill>
                  <a:srgbClr val="9900CC"/>
                </a:solidFill>
              </a:rPr>
              <a:t>牛顿环</a:t>
            </a:r>
            <a:r>
              <a:rPr kumimoji="0" lang="zh-CN" altLang="en-US" b="1"/>
              <a:t>的比较</a:t>
            </a:r>
          </a:p>
        </p:txBody>
      </p:sp>
    </p:spTree>
    <p:extLst>
      <p:ext uri="{BB962C8B-B14F-4D97-AF65-F5344CB8AC3E}">
        <p14:creationId xmlns:p14="http://schemas.microsoft.com/office/powerpoint/2010/main" val="1538975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2871"/>
                                        </p:tgtEl>
                                        <p:attrNameLst>
                                          <p:attrName>style.visibility</p:attrName>
                                        </p:attrNameLst>
                                      </p:cBhvr>
                                      <p:to>
                                        <p:strVal val="visible"/>
                                      </p:to>
                                    </p:set>
                                    <p:animEffect transition="in" filter="wipe(left)">
                                      <p:cBhvr>
                                        <p:cTn id="7" dur="1000"/>
                                        <p:tgtEl>
                                          <p:spTgt spid="2928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2866"/>
                                        </p:tgtEl>
                                        <p:attrNameLst>
                                          <p:attrName>style.visibility</p:attrName>
                                        </p:attrNameLst>
                                      </p:cBhvr>
                                      <p:to>
                                        <p:strVal val="visible"/>
                                      </p:to>
                                    </p:set>
                                    <p:animEffect transition="in" filter="wipe(left)">
                                      <p:cBhvr>
                                        <p:cTn id="12" dur="1000"/>
                                        <p:tgtEl>
                                          <p:spTgt spid="2928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292867"/>
                                        </p:tgtEl>
                                        <p:attrNameLst>
                                          <p:attrName>style.visibility</p:attrName>
                                        </p:attrNameLst>
                                      </p:cBhvr>
                                      <p:to>
                                        <p:strVal val="visible"/>
                                      </p:to>
                                    </p:set>
                                    <p:animEffect transition="in" filter="box(out)">
                                      <p:cBhvr>
                                        <p:cTn id="17" dur="1000"/>
                                        <p:tgtEl>
                                          <p:spTgt spid="2928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2869"/>
                                        </p:tgtEl>
                                        <p:attrNameLst>
                                          <p:attrName>style.visibility</p:attrName>
                                        </p:attrNameLst>
                                      </p:cBhvr>
                                      <p:to>
                                        <p:strVal val="visible"/>
                                      </p:to>
                                    </p:set>
                                    <p:animEffect transition="in" filter="wipe(left)">
                                      <p:cBhvr>
                                        <p:cTn id="22" dur="1000"/>
                                        <p:tgtEl>
                                          <p:spTgt spid="2928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292868"/>
                                        </p:tgtEl>
                                        <p:attrNameLst>
                                          <p:attrName>style.visibility</p:attrName>
                                        </p:attrNameLst>
                                      </p:cBhvr>
                                      <p:to>
                                        <p:strVal val="visible"/>
                                      </p:to>
                                    </p:set>
                                    <p:animEffect transition="in" filter="box(out)">
                                      <p:cBhvr>
                                        <p:cTn id="27" dur="1000"/>
                                        <p:tgtEl>
                                          <p:spTgt spid="2928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2870"/>
                                        </p:tgtEl>
                                        <p:attrNameLst>
                                          <p:attrName>style.visibility</p:attrName>
                                        </p:attrNameLst>
                                      </p:cBhvr>
                                      <p:to>
                                        <p:strVal val="visible"/>
                                      </p:to>
                                    </p:set>
                                    <p:animEffect transition="in" filter="wipe(left)">
                                      <p:cBhvr>
                                        <p:cTn id="32" dur="1000"/>
                                        <p:tgtEl>
                                          <p:spTgt spid="292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6" grpId="0" autoUpdateAnimBg="0"/>
      <p:bldP spid="292869" grpId="0" autoUpdateAnimBg="0"/>
      <p:bldP spid="292870" grpId="0" autoUpdateAnimBg="0"/>
      <p:bldP spid="2928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四、实验原理</a:t>
            </a:r>
          </a:p>
        </p:txBody>
      </p:sp>
      <p:sp>
        <p:nvSpPr>
          <p:cNvPr id="3" name="内容占位符 2"/>
          <p:cNvSpPr>
            <a:spLocks noGrp="1"/>
          </p:cNvSpPr>
          <p:nvPr>
            <p:ph sz="half" idx="1"/>
          </p:nvPr>
        </p:nvSpPr>
        <p:spPr>
          <a:xfrm>
            <a:off x="845127" y="1828800"/>
            <a:ext cx="5181600" cy="5029200"/>
          </a:xfrm>
        </p:spPr>
        <p:txBody>
          <a:bodyPr/>
          <a:lstStyle/>
          <a:p>
            <a:pPr>
              <a:buFont typeface="Wingdings" panose="05000000000000000000" pitchFamily="2" charset="2"/>
              <a:buChar char="Ø"/>
            </a:pPr>
            <a:r>
              <a:rPr lang="en-US" altLang="zh-CN" dirty="0"/>
              <a:t>1. </a:t>
            </a:r>
            <a:r>
              <a:rPr lang="zh-CN" altLang="en-US" dirty="0"/>
              <a:t>迈克尔逊干涉仪光路</a:t>
            </a:r>
          </a:p>
          <a:p>
            <a:pPr marL="0" indent="0">
              <a:buNone/>
            </a:pPr>
            <a:endParaRPr lang="en-US" altLang="zh-CN" sz="2000"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marL="0" indent="0">
              <a:buNone/>
            </a:pPr>
            <a:endParaRPr lang="en-US" altLang="zh-CN" dirty="0"/>
          </a:p>
          <a:p>
            <a:pPr>
              <a:buFont typeface="Wingdings" panose="05000000000000000000" pitchFamily="2" charset="2"/>
              <a:buChar char="Ø"/>
            </a:pPr>
            <a:r>
              <a:rPr lang="en-US" altLang="zh-CN" dirty="0"/>
              <a:t>2. </a:t>
            </a:r>
            <a:r>
              <a:rPr lang="zh-CN" altLang="en-US" dirty="0"/>
              <a:t>迈克耳逊等倾干涉</a:t>
            </a:r>
          </a:p>
          <a:p>
            <a:pPr marL="0" indent="0">
              <a:buNone/>
            </a:pPr>
            <a:endParaRPr lang="zh-CN" altLang="en-US" dirty="0"/>
          </a:p>
        </p:txBody>
      </p:sp>
      <p:sp>
        <p:nvSpPr>
          <p:cNvPr id="81" name="内容占位符 80"/>
          <p:cNvSpPr>
            <a:spLocks noGrp="1"/>
          </p:cNvSpPr>
          <p:nvPr>
            <p:ph sz="half" idx="2"/>
          </p:nvPr>
        </p:nvSpPr>
        <p:spPr/>
        <p:txBody>
          <a:bodyPr/>
          <a:lstStyle/>
          <a:p>
            <a:pPr>
              <a:buFont typeface="Wingdings" panose="05000000000000000000" pitchFamily="2" charset="2"/>
              <a:buChar char="Ø"/>
            </a:pPr>
            <a:r>
              <a:rPr lang="en-US" altLang="zh-CN" dirty="0"/>
              <a:t>3. </a:t>
            </a:r>
            <a:r>
              <a:rPr lang="zh-CN" altLang="en-US" dirty="0"/>
              <a:t>迈克耳逊等厚干涉</a:t>
            </a:r>
            <a:r>
              <a:rPr lang="en-US" altLang="zh-CN" dirty="0"/>
              <a:t> </a:t>
            </a:r>
            <a:endParaRPr lang="zh-CN" altLang="en-US" dirty="0"/>
          </a:p>
        </p:txBody>
      </p:sp>
      <p:pic>
        <p:nvPicPr>
          <p:cNvPr id="76" name="图片 7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314" y="2293972"/>
            <a:ext cx="2700000" cy="2025000"/>
          </a:xfrm>
          <a:prstGeom prst="rect">
            <a:avLst/>
          </a:prstGeom>
        </p:spPr>
      </p:pic>
      <p:pic>
        <p:nvPicPr>
          <p:cNvPr id="79" name="Picture 1026" descr="迈克耳孙等倾干涉"/>
          <p:cNvPicPr>
            <a:picLocks noChangeAspect="1" noChangeArrowheads="1" noCrop="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468314" y="4784144"/>
            <a:ext cx="2700000" cy="186116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027" descr="迈克耳孙等厚干涉"/>
          <p:cNvPicPr>
            <a:picLocks noChangeAspect="1" noChangeArrowheads="1" noCrop="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6755403" y="2442380"/>
            <a:ext cx="2700000" cy="190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757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四、实验原理</a:t>
            </a:r>
          </a:p>
        </p:txBody>
      </p:sp>
      <p:sp>
        <p:nvSpPr>
          <p:cNvPr id="3" name="内容占位符 2"/>
          <p:cNvSpPr>
            <a:spLocks noGrp="1"/>
          </p:cNvSpPr>
          <p:nvPr>
            <p:ph idx="1"/>
          </p:nvPr>
        </p:nvSpPr>
        <p:spPr/>
        <p:txBody>
          <a:bodyPr/>
          <a:lstStyle/>
          <a:p>
            <a:pPr>
              <a:buFont typeface="Wingdings" panose="05000000000000000000" pitchFamily="2" charset="2"/>
              <a:buChar char="Ø"/>
            </a:pPr>
            <a:r>
              <a:rPr lang="en-US" altLang="zh-CN" dirty="0"/>
              <a:t>4. </a:t>
            </a:r>
            <a:r>
              <a:rPr lang="zh-CN" altLang="en-US" dirty="0"/>
              <a:t>干涉条纹和虚空气膜的对应关系</a:t>
            </a:r>
          </a:p>
          <a:p>
            <a:pPr marL="0" indent="0">
              <a:buNone/>
            </a:pPr>
            <a:endParaRPr lang="en-US" altLang="zh-CN" sz="2000"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marL="0" indent="0">
              <a:buNone/>
            </a:pPr>
            <a:endParaRPr lang="en-US" altLang="zh-CN" dirty="0"/>
          </a:p>
          <a:p>
            <a:pPr marL="0" indent="0">
              <a:buNone/>
            </a:pPr>
            <a:endParaRPr lang="zh-CN" altLang="en-US" dirty="0"/>
          </a:p>
        </p:txBody>
      </p:sp>
      <p:pic>
        <p:nvPicPr>
          <p:cNvPr id="6" name="图片 5"/>
          <p:cNvPicPr>
            <a:picLocks noChangeAspect="1"/>
          </p:cNvPicPr>
          <p:nvPr/>
        </p:nvPicPr>
        <p:blipFill>
          <a:blip r:embed="rId2"/>
          <a:stretch>
            <a:fillRect/>
          </a:stretch>
        </p:blipFill>
        <p:spPr>
          <a:xfrm>
            <a:off x="2627790" y="2339001"/>
            <a:ext cx="5254573" cy="3690151"/>
          </a:xfrm>
          <a:prstGeom prst="rect">
            <a:avLst/>
          </a:prstGeom>
        </p:spPr>
      </p:pic>
    </p:spTree>
    <p:extLst>
      <p:ext uri="{BB962C8B-B14F-4D97-AF65-F5344CB8AC3E}">
        <p14:creationId xmlns:p14="http://schemas.microsoft.com/office/powerpoint/2010/main" val="45478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四、实验原理</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845127" y="1828799"/>
                <a:ext cx="10515600" cy="4536489"/>
              </a:xfrm>
            </p:spPr>
            <p:txBody>
              <a:bodyPr>
                <a:normAutofit fontScale="92500" lnSpcReduction="20000"/>
              </a:bodyPr>
              <a:lstStyle/>
              <a:p>
                <a:pPr>
                  <a:buFont typeface="Wingdings" panose="05000000000000000000" pitchFamily="2" charset="2"/>
                  <a:buChar char="Ø"/>
                </a:pPr>
                <a:r>
                  <a:rPr lang="en-US" altLang="zh-CN" dirty="0"/>
                  <a:t>5. </a:t>
                </a:r>
                <a:r>
                  <a:rPr lang="zh-CN" altLang="en-US" dirty="0"/>
                  <a:t>光波波长测定</a:t>
                </a:r>
                <a:endParaRPr lang="en-US" altLang="zh-CN" dirty="0"/>
              </a:p>
              <a:p>
                <a:pPr marL="0" indent="0">
                  <a:lnSpc>
                    <a:spcPct val="150000"/>
                  </a:lnSpc>
                  <a:buNone/>
                </a:pPr>
                <a:r>
                  <a:rPr lang="zh-CN" altLang="en-US" dirty="0"/>
                  <a:t>      </a:t>
                </a:r>
                <a:endParaRPr lang="en-US" altLang="zh-CN" dirty="0"/>
              </a:p>
              <a:p>
                <a:pPr marL="0" indent="0">
                  <a:lnSpc>
                    <a:spcPct val="150000"/>
                  </a:lnSpc>
                  <a:buNone/>
                </a:pPr>
                <a:endParaRPr lang="en-US" altLang="zh-CN" sz="1800" dirty="0">
                  <a:solidFill>
                    <a:schemeClr val="tx1"/>
                  </a:solidFill>
                </a:endParaRPr>
              </a:p>
              <a:p>
                <a:pPr marL="0" indent="0">
                  <a:lnSpc>
                    <a:spcPct val="150000"/>
                  </a:lnSpc>
                  <a:buNone/>
                </a:pPr>
                <a:r>
                  <a:rPr lang="zh-CN" altLang="en-US" sz="1900" dirty="0">
                    <a:solidFill>
                      <a:schemeClr val="tx1"/>
                    </a:solidFill>
                  </a:rPr>
                  <a:t>        改变动镜的位置，两束光的光程差发生变化，因此干涉条纹也随之发生变化。当</a:t>
                </a:r>
                <a:r>
                  <a:rPr lang="en-US" altLang="zh-CN" sz="1900" dirty="0">
                    <a:solidFill>
                      <a:schemeClr val="tx1"/>
                    </a:solidFill>
                  </a:rPr>
                  <a:t>M</a:t>
                </a:r>
                <a:r>
                  <a:rPr lang="en-US" altLang="zh-CN" sz="1900" baseline="-25000" dirty="0">
                    <a:solidFill>
                      <a:schemeClr val="tx1"/>
                    </a:solidFill>
                  </a:rPr>
                  <a:t>1</a:t>
                </a:r>
                <a:r>
                  <a:rPr lang="zh-CN" altLang="en-US" sz="1900" dirty="0">
                    <a:solidFill>
                      <a:schemeClr val="tx1"/>
                    </a:solidFill>
                  </a:rPr>
                  <a:t>、</a:t>
                </a:r>
                <a:r>
                  <a:rPr lang="en-US" altLang="zh-CN" sz="1900" dirty="0">
                    <a:solidFill>
                      <a:schemeClr val="tx1"/>
                    </a:solidFill>
                  </a:rPr>
                  <a:t>M</a:t>
                </a:r>
                <a:r>
                  <a:rPr lang="en-US" altLang="zh-CN" sz="1900" baseline="-25000" dirty="0">
                    <a:solidFill>
                      <a:schemeClr val="tx1"/>
                    </a:solidFill>
                  </a:rPr>
                  <a:t>2</a:t>
                </a:r>
                <a:r>
                  <a:rPr lang="zh-CN" altLang="en-US" sz="1900" dirty="0">
                    <a:solidFill>
                      <a:schemeClr val="tx1"/>
                    </a:solidFill>
                  </a:rPr>
                  <a:t>之间的距离增大时，条纹向外扩展，圆心处有条纹涌出，当其间的距离减小时，条纹收缩，中心条纹消失。消失或涌出一条干涉条纹，动镜位置的变化为</a:t>
                </a:r>
                <a14:m>
                  <m:oMath xmlns:m="http://schemas.openxmlformats.org/officeDocument/2006/math">
                    <m:f>
                      <m:fPr>
                        <m:type m:val="skw"/>
                        <m:ctrlPr>
                          <a:rPr lang="zh-CN" altLang="en-US" sz="1900" i="1" dirty="0" smtClean="0">
                            <a:solidFill>
                              <a:schemeClr val="tx1"/>
                            </a:solidFill>
                            <a:latin typeface="Cambria Math"/>
                          </a:rPr>
                        </m:ctrlPr>
                      </m:fPr>
                      <m:num>
                        <m:r>
                          <a:rPr lang="zh-CN" altLang="en-US" sz="1900" i="1" dirty="0" smtClean="0">
                            <a:solidFill>
                              <a:schemeClr val="tx1"/>
                            </a:solidFill>
                            <a:latin typeface="Cambria Math" panose="02040503050406030204" pitchFamily="18" charset="0"/>
                          </a:rPr>
                          <m:t>𝜆</m:t>
                        </m:r>
                      </m:num>
                      <m:den>
                        <m:r>
                          <a:rPr lang="en-US" altLang="zh-CN" sz="1900" b="0" i="1" dirty="0" smtClean="0">
                            <a:solidFill>
                              <a:schemeClr val="tx1"/>
                            </a:solidFill>
                            <a:latin typeface="Cambria Math" panose="02040503050406030204" pitchFamily="18" charset="0"/>
                          </a:rPr>
                          <m:t>2</m:t>
                        </m:r>
                      </m:den>
                    </m:f>
                    <m:r>
                      <a:rPr lang="zh-CN" altLang="en-US" sz="1900" i="1" dirty="0" smtClean="0">
                        <a:solidFill>
                          <a:schemeClr val="tx1"/>
                        </a:solidFill>
                        <a:latin typeface="Cambria Math" panose="02040503050406030204" pitchFamily="18" charset="0"/>
                      </a:rPr>
                      <m:t> </m:t>
                    </m:r>
                  </m:oMath>
                </a14:m>
                <a:r>
                  <a:rPr lang="zh-CN" altLang="en-US" sz="1900" dirty="0">
                    <a:solidFill>
                      <a:schemeClr val="tx1"/>
                    </a:solidFill>
                  </a:rPr>
                  <a:t>，设消失或涌出</a:t>
                </a:r>
                <a14:m>
                  <m:oMath xmlns:m="http://schemas.openxmlformats.org/officeDocument/2006/math">
                    <m:r>
                      <a:rPr lang="en-US" altLang="zh-CN" sz="1900" b="0" i="1" smtClean="0">
                        <a:solidFill>
                          <a:schemeClr val="tx1"/>
                        </a:solidFill>
                        <a:latin typeface="Cambria Math" panose="02040503050406030204" pitchFamily="18" charset="0"/>
                      </a:rPr>
                      <m:t>𝑁</m:t>
                    </m:r>
                  </m:oMath>
                </a14:m>
                <a:r>
                  <a:rPr lang="zh-CN" altLang="en-US" sz="1900" dirty="0">
                    <a:solidFill>
                      <a:schemeClr val="tx1"/>
                    </a:solidFill>
                  </a:rPr>
                  <a:t>个干涉圆环动镜位置的变化为</a:t>
                </a:r>
                <a14:m>
                  <m:oMath xmlns:m="http://schemas.openxmlformats.org/officeDocument/2006/math">
                    <m:r>
                      <m:rPr>
                        <m:sty m:val="p"/>
                      </m:rPr>
                      <a:rPr lang="el-GR" altLang="zh-CN" sz="1900" i="1" dirty="0" smtClean="0">
                        <a:solidFill>
                          <a:schemeClr val="tx1"/>
                        </a:solidFill>
                        <a:latin typeface="Cambria Math" panose="02040503050406030204" pitchFamily="18" charset="0"/>
                        <a:ea typeface="Cambria Math" panose="02040503050406030204" pitchFamily="18" charset="0"/>
                      </a:rPr>
                      <m:t>Δ</m:t>
                    </m:r>
                    <m:r>
                      <a:rPr lang="en-US" altLang="zh-CN" sz="1900" b="0" i="1" dirty="0" smtClean="0">
                        <a:solidFill>
                          <a:schemeClr val="tx1"/>
                        </a:solidFill>
                        <a:latin typeface="Cambria Math" panose="02040503050406030204" pitchFamily="18" charset="0"/>
                        <a:ea typeface="Cambria Math" panose="02040503050406030204" pitchFamily="18" charset="0"/>
                      </a:rPr>
                      <m:t>𝑑</m:t>
                    </m:r>
                  </m:oMath>
                </a14:m>
                <a:r>
                  <a:rPr lang="zh-CN" altLang="en-US" sz="1900" dirty="0">
                    <a:solidFill>
                      <a:schemeClr val="tx1"/>
                    </a:solidFill>
                  </a:rPr>
                  <a:t> ，则有</a:t>
                </a:r>
                <a:endParaRPr lang="en-US" altLang="zh-CN" sz="1900" dirty="0">
                  <a:solidFill>
                    <a:schemeClr val="tx1"/>
                  </a:solidFill>
                </a:endParaRPr>
              </a:p>
              <a:p>
                <a:pPr marL="0" indent="0" algn="ctr">
                  <a:lnSpc>
                    <a:spcPct val="150000"/>
                  </a:lnSpc>
                  <a:buNone/>
                </a:pPr>
                <a14:m>
                  <m:oMathPara xmlns:m="http://schemas.openxmlformats.org/officeDocument/2006/math">
                    <m:oMathParaPr>
                      <m:jc m:val="centerGroup"/>
                    </m:oMathParaPr>
                    <m:oMath xmlns:m="http://schemas.openxmlformats.org/officeDocument/2006/math">
                      <m:r>
                        <m:rPr>
                          <m:sty m:val="p"/>
                        </m:rPr>
                        <a:rPr lang="el-GR" altLang="zh-CN" sz="1900" i="1" smtClean="0">
                          <a:solidFill>
                            <a:schemeClr val="tx1"/>
                          </a:solidFill>
                          <a:latin typeface="Cambria Math" panose="02040503050406030204" pitchFamily="18" charset="0"/>
                          <a:ea typeface="Cambria Math" panose="02040503050406030204" pitchFamily="18" charset="0"/>
                        </a:rPr>
                        <m:t>Δ</m:t>
                      </m:r>
                      <m:r>
                        <a:rPr lang="en-US" altLang="zh-CN" sz="1900" b="0" i="1" smtClean="0">
                          <a:solidFill>
                            <a:schemeClr val="tx1"/>
                          </a:solidFill>
                          <a:latin typeface="Cambria Math" panose="02040503050406030204" pitchFamily="18" charset="0"/>
                          <a:ea typeface="Cambria Math" panose="02040503050406030204" pitchFamily="18" charset="0"/>
                        </a:rPr>
                        <m:t>𝑑</m:t>
                      </m:r>
                      <m:r>
                        <a:rPr lang="en-US" altLang="zh-CN" sz="1900" b="0" i="1" smtClean="0">
                          <a:solidFill>
                            <a:schemeClr val="tx1"/>
                          </a:solidFill>
                          <a:latin typeface="Cambria Math" panose="02040503050406030204" pitchFamily="18" charset="0"/>
                          <a:ea typeface="Cambria Math" panose="02040503050406030204" pitchFamily="18" charset="0"/>
                        </a:rPr>
                        <m:t>=</m:t>
                      </m:r>
                      <m:r>
                        <a:rPr lang="en-US" altLang="zh-CN" sz="1900" b="0" i="1" smtClean="0">
                          <a:solidFill>
                            <a:schemeClr val="tx1"/>
                          </a:solidFill>
                          <a:latin typeface="Cambria Math" panose="02040503050406030204" pitchFamily="18" charset="0"/>
                          <a:ea typeface="Cambria Math" panose="02040503050406030204" pitchFamily="18" charset="0"/>
                        </a:rPr>
                        <m:t>𝑁</m:t>
                      </m:r>
                      <m:f>
                        <m:fPr>
                          <m:ctrlPr>
                            <a:rPr lang="en-US" altLang="zh-CN" sz="1900" b="0" i="1" smtClean="0">
                              <a:solidFill>
                                <a:schemeClr val="tx1"/>
                              </a:solidFill>
                              <a:latin typeface="Cambria Math"/>
                              <a:ea typeface="Cambria Math" panose="02040503050406030204" pitchFamily="18" charset="0"/>
                            </a:rPr>
                          </m:ctrlPr>
                        </m:fPr>
                        <m:num>
                          <m:r>
                            <a:rPr lang="zh-CN" altLang="en-US" sz="1900" b="0" i="1" smtClean="0">
                              <a:solidFill>
                                <a:schemeClr val="tx1"/>
                              </a:solidFill>
                              <a:latin typeface="Cambria Math" panose="02040503050406030204" pitchFamily="18" charset="0"/>
                              <a:ea typeface="Cambria Math" panose="02040503050406030204" pitchFamily="18" charset="0"/>
                            </a:rPr>
                            <m:t>𝜆</m:t>
                          </m:r>
                        </m:num>
                        <m:den>
                          <m:r>
                            <a:rPr lang="en-US" altLang="zh-CN" sz="1900" b="0" i="1" smtClean="0">
                              <a:solidFill>
                                <a:schemeClr val="tx1"/>
                              </a:solidFill>
                              <a:latin typeface="Cambria Math" panose="02040503050406030204" pitchFamily="18" charset="0"/>
                              <a:ea typeface="Cambria Math" panose="02040503050406030204" pitchFamily="18" charset="0"/>
                            </a:rPr>
                            <m:t>2</m:t>
                          </m:r>
                        </m:den>
                      </m:f>
                    </m:oMath>
                  </m:oMathPara>
                </a14:m>
                <a:endParaRPr lang="zh-CN" altLang="en-US" sz="1900" dirty="0">
                  <a:solidFill>
                    <a:schemeClr val="tx1"/>
                  </a:solidFill>
                </a:endParaRPr>
              </a:p>
              <a:p>
                <a:pPr marL="0" indent="0">
                  <a:lnSpc>
                    <a:spcPct val="150000"/>
                  </a:lnSpc>
                  <a:buNone/>
                </a:pPr>
                <a:r>
                  <a:rPr lang="zh-CN" altLang="en-US" sz="1900" dirty="0">
                    <a:solidFill>
                      <a:schemeClr val="tx1"/>
                    </a:solidFill>
                  </a:rPr>
                  <a:t>        由上式可知：改变动镜的位置，测出消失或涌出</a:t>
                </a:r>
                <a14:m>
                  <m:oMath xmlns:m="http://schemas.openxmlformats.org/officeDocument/2006/math">
                    <m:r>
                      <a:rPr lang="en-US" altLang="zh-CN" sz="1900" b="0" i="1" smtClean="0">
                        <a:solidFill>
                          <a:schemeClr val="tx1"/>
                        </a:solidFill>
                        <a:latin typeface="Cambria Math" panose="02040503050406030204" pitchFamily="18" charset="0"/>
                      </a:rPr>
                      <m:t>𝑁</m:t>
                    </m:r>
                  </m:oMath>
                </a14:m>
                <a:r>
                  <a:rPr lang="zh-CN" altLang="en-US" sz="1900" dirty="0">
                    <a:solidFill>
                      <a:schemeClr val="tx1"/>
                    </a:solidFill>
                  </a:rPr>
                  <a:t>个干涉圆环对应动镜位置的变化，就可以算出入射光的波长。若用激光作光源，可计算激光的波长。</a:t>
                </a:r>
              </a:p>
              <a:p>
                <a:pPr marL="0" indent="0">
                  <a:buNone/>
                </a:pPr>
                <a:endParaRPr lang="zh-CN" altLang="en-US" dirty="0"/>
              </a:p>
              <a:p>
                <a:pPr marL="0" indent="0">
                  <a:buNone/>
                </a:pPr>
                <a:endParaRPr lang="en-US" altLang="zh-CN" dirty="0"/>
              </a:p>
              <a:p>
                <a:pPr>
                  <a:buFont typeface="Wingdings" panose="05000000000000000000" pitchFamily="2" charset="2"/>
                  <a:buChar char="Ø"/>
                </a:pPr>
                <a:endParaRPr lang="en-US" altLang="zh-CN" dirty="0"/>
              </a:p>
              <a:p>
                <a:pPr marL="0" indent="0">
                  <a:buNone/>
                </a:pPr>
                <a:endParaRPr lang="en-US" altLang="zh-CN" dirty="0"/>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45127" y="1828799"/>
                <a:ext cx="10515600" cy="4536489"/>
              </a:xfrm>
              <a:blipFill>
                <a:blip r:embed="rId2"/>
                <a:stretch>
                  <a:fillRect l="-928" t="-3629" r="-232"/>
                </a:stretch>
              </a:blipFill>
            </p:spPr>
            <p:txBody>
              <a:bodyPr/>
              <a:lstStyle/>
              <a:p>
                <a:r>
                  <a:rPr lang="zh-CN" altLang="en-US">
                    <a:noFill/>
                  </a:rPr>
                  <a:t> </a:t>
                </a:r>
              </a:p>
            </p:txBody>
          </p:sp>
        </mc:Fallback>
      </mc:AlternateContent>
      <p:pic>
        <p:nvPicPr>
          <p:cNvPr id="5" name="Picture 14" descr="bfaf03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0950" y="1691322"/>
            <a:ext cx="4279777" cy="160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638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五、实验步骤</a:t>
            </a:r>
          </a:p>
        </p:txBody>
      </p:sp>
      <p:sp>
        <p:nvSpPr>
          <p:cNvPr id="3" name="内容占位符 2"/>
          <p:cNvSpPr>
            <a:spLocks noGrp="1"/>
          </p:cNvSpPr>
          <p:nvPr>
            <p:ph idx="1"/>
          </p:nvPr>
        </p:nvSpPr>
        <p:spPr/>
        <p:txBody>
          <a:bodyPr>
            <a:normAutofit fontScale="85000" lnSpcReduction="20000"/>
          </a:bodyPr>
          <a:lstStyle/>
          <a:p>
            <a:pPr>
              <a:lnSpc>
                <a:spcPct val="150000"/>
              </a:lnSpc>
              <a:buFont typeface="Wingdings" panose="05000000000000000000" pitchFamily="2" charset="2"/>
              <a:buChar char="Ø"/>
            </a:pPr>
            <a:r>
              <a:rPr lang="en-US" altLang="zh-CN" sz="3000" dirty="0"/>
              <a:t>1. </a:t>
            </a:r>
            <a:r>
              <a:rPr lang="zh-CN" altLang="en-US" sz="3000" dirty="0"/>
              <a:t>激光器调节</a:t>
            </a:r>
            <a:endParaRPr lang="en-US" altLang="zh-CN" sz="3000" dirty="0"/>
          </a:p>
          <a:p>
            <a:pPr marL="0" indent="0">
              <a:lnSpc>
                <a:spcPct val="150000"/>
              </a:lnSpc>
              <a:buNone/>
            </a:pPr>
            <a:r>
              <a:rPr lang="zh-CN" altLang="en-US" sz="2400" dirty="0">
                <a:solidFill>
                  <a:schemeClr val="tx1"/>
                </a:solidFill>
              </a:rPr>
              <a:t>        将激光源放置在干涉仪的左端，调整光源水平；</a:t>
            </a:r>
            <a:endParaRPr lang="en-US" altLang="zh-CN" sz="2400" dirty="0">
              <a:solidFill>
                <a:schemeClr val="tx1"/>
              </a:solidFill>
            </a:endParaRPr>
          </a:p>
          <a:p>
            <a:pPr>
              <a:lnSpc>
                <a:spcPct val="150000"/>
              </a:lnSpc>
              <a:buFont typeface="Wingdings" panose="05000000000000000000" pitchFamily="2" charset="2"/>
              <a:buChar char="Ø"/>
            </a:pPr>
            <a:r>
              <a:rPr lang="en-US" altLang="zh-CN" sz="3000" dirty="0"/>
              <a:t>2. </a:t>
            </a:r>
            <a:r>
              <a:rPr lang="zh-CN" altLang="en-US" sz="3000" dirty="0"/>
              <a:t>粗调</a:t>
            </a:r>
            <a:endParaRPr lang="en-US" altLang="zh-CN" sz="3000" dirty="0"/>
          </a:p>
          <a:p>
            <a:pPr marL="0" indent="0">
              <a:lnSpc>
                <a:spcPct val="150000"/>
              </a:lnSpc>
              <a:buNone/>
            </a:pPr>
            <a:r>
              <a:rPr lang="en-US" altLang="zh-CN" dirty="0"/>
              <a:t>       </a:t>
            </a:r>
            <a:r>
              <a:rPr lang="zh-CN" altLang="en-US" sz="2300" dirty="0">
                <a:solidFill>
                  <a:schemeClr val="tx1"/>
                </a:solidFill>
              </a:rPr>
              <a:t>① 将</a:t>
            </a:r>
            <a:r>
              <a:rPr lang="en-US" altLang="zh-CN" sz="2300" i="1" dirty="0">
                <a:solidFill>
                  <a:schemeClr val="tx1"/>
                </a:solidFill>
                <a:cs typeface="Times New Roman" panose="02020603050405020304" pitchFamily="18" charset="0"/>
              </a:rPr>
              <a:t>M</a:t>
            </a:r>
            <a:r>
              <a:rPr lang="en-US" altLang="zh-CN" sz="2300" baseline="-25000" dirty="0">
                <a:solidFill>
                  <a:schemeClr val="tx1"/>
                </a:solidFill>
                <a:cs typeface="Times New Roman" panose="02020603050405020304" pitchFamily="18" charset="0"/>
              </a:rPr>
              <a:t>1</a:t>
            </a:r>
            <a:r>
              <a:rPr lang="zh-CN" altLang="en-US" sz="2300" dirty="0">
                <a:solidFill>
                  <a:schemeClr val="tx1"/>
                </a:solidFill>
                <a:cs typeface="Times New Roman" panose="02020603050405020304" pitchFamily="18" charset="0"/>
              </a:rPr>
              <a:t>、</a:t>
            </a:r>
            <a:r>
              <a:rPr lang="en-US" altLang="zh-CN" sz="2300" i="1" dirty="0">
                <a:solidFill>
                  <a:schemeClr val="tx1"/>
                </a:solidFill>
                <a:cs typeface="Times New Roman" panose="02020603050405020304" pitchFamily="18" charset="0"/>
              </a:rPr>
              <a:t>M</a:t>
            </a:r>
            <a:r>
              <a:rPr lang="en-US" altLang="zh-CN" sz="2300" baseline="-25000" dirty="0">
                <a:solidFill>
                  <a:schemeClr val="tx1"/>
                </a:solidFill>
                <a:cs typeface="Times New Roman" panose="02020603050405020304" pitchFamily="18" charset="0"/>
              </a:rPr>
              <a:t>2</a:t>
            </a:r>
            <a:r>
              <a:rPr lang="zh-CN" altLang="en-US" sz="2300" dirty="0">
                <a:solidFill>
                  <a:schemeClr val="tx1"/>
                </a:solidFill>
              </a:rPr>
              <a:t>方位螺钉和拉簧调至半松半紧状态</a:t>
            </a:r>
            <a:endParaRPr lang="en-US" altLang="zh-CN" sz="2300" dirty="0">
              <a:solidFill>
                <a:schemeClr val="tx1"/>
              </a:solidFill>
            </a:endParaRPr>
          </a:p>
          <a:p>
            <a:pPr marL="0" indent="0">
              <a:lnSpc>
                <a:spcPct val="150000"/>
              </a:lnSpc>
              <a:buNone/>
            </a:pPr>
            <a:r>
              <a:rPr lang="en-US" altLang="zh-CN" sz="2300" dirty="0">
                <a:solidFill>
                  <a:schemeClr val="tx1"/>
                </a:solidFill>
              </a:rPr>
              <a:t>        </a:t>
            </a:r>
            <a:r>
              <a:rPr lang="zh-CN" altLang="en-US" sz="2300" dirty="0">
                <a:solidFill>
                  <a:schemeClr val="tx1"/>
                </a:solidFill>
              </a:rPr>
              <a:t>②  调激光器方位，使反射光大致对称分布</a:t>
            </a:r>
          </a:p>
          <a:p>
            <a:pPr>
              <a:lnSpc>
                <a:spcPct val="150000"/>
              </a:lnSpc>
              <a:buFont typeface="Wingdings" panose="05000000000000000000" pitchFamily="2" charset="2"/>
              <a:buChar char="Ø"/>
            </a:pPr>
            <a:r>
              <a:rPr lang="en-US" altLang="zh-CN" sz="3300" dirty="0"/>
              <a:t>3. </a:t>
            </a:r>
            <a:r>
              <a:rPr lang="zh-CN" altLang="en-US" sz="3300" dirty="0"/>
              <a:t>细调</a:t>
            </a:r>
            <a:endParaRPr lang="en-US" altLang="zh-CN" sz="3300" dirty="0"/>
          </a:p>
          <a:p>
            <a:pPr marL="0" indent="0">
              <a:lnSpc>
                <a:spcPct val="150000"/>
              </a:lnSpc>
              <a:buNone/>
            </a:pPr>
            <a:r>
              <a:rPr lang="en-US" altLang="zh-CN" dirty="0"/>
              <a:t>    </a:t>
            </a:r>
            <a:r>
              <a:rPr lang="en-US" altLang="zh-CN" dirty="0" smtClean="0"/>
              <a:t> </a:t>
            </a:r>
            <a:r>
              <a:rPr lang="zh-CN" altLang="en-US" sz="2300" dirty="0" smtClean="0">
                <a:solidFill>
                  <a:schemeClr val="tx1"/>
                </a:solidFill>
              </a:rPr>
              <a:t>调节</a:t>
            </a:r>
            <a:r>
              <a:rPr lang="en-US" altLang="zh-CN" sz="2300" i="1" dirty="0">
                <a:solidFill>
                  <a:schemeClr val="tx1"/>
                </a:solidFill>
                <a:cs typeface="Times New Roman" panose="02020603050405020304" pitchFamily="18" charset="0"/>
              </a:rPr>
              <a:t>M</a:t>
            </a:r>
            <a:r>
              <a:rPr lang="en-US" altLang="zh-CN" sz="2300" baseline="-25000" dirty="0">
                <a:solidFill>
                  <a:schemeClr val="tx1"/>
                </a:solidFill>
                <a:cs typeface="Times New Roman" panose="02020603050405020304" pitchFamily="18" charset="0"/>
              </a:rPr>
              <a:t>1</a:t>
            </a:r>
            <a:r>
              <a:rPr lang="zh-CN" altLang="en-US" sz="2300" dirty="0">
                <a:solidFill>
                  <a:schemeClr val="tx1"/>
                </a:solidFill>
                <a:cs typeface="Times New Roman" panose="02020603050405020304" pitchFamily="18" charset="0"/>
              </a:rPr>
              <a:t>、</a:t>
            </a:r>
            <a:r>
              <a:rPr lang="en-US" altLang="zh-CN" sz="2300" i="1" dirty="0">
                <a:solidFill>
                  <a:schemeClr val="tx1"/>
                </a:solidFill>
                <a:cs typeface="Times New Roman" panose="02020603050405020304" pitchFamily="18" charset="0"/>
              </a:rPr>
              <a:t>M</a:t>
            </a:r>
            <a:r>
              <a:rPr lang="en-US" altLang="zh-CN" sz="2300" baseline="-25000" dirty="0">
                <a:solidFill>
                  <a:schemeClr val="tx1"/>
                </a:solidFill>
                <a:cs typeface="Times New Roman" panose="02020603050405020304" pitchFamily="18" charset="0"/>
              </a:rPr>
              <a:t>2</a:t>
            </a:r>
            <a:r>
              <a:rPr lang="zh-CN" altLang="en-US" sz="2300" dirty="0">
                <a:solidFill>
                  <a:schemeClr val="tx1"/>
                </a:solidFill>
              </a:rPr>
              <a:t>方位螺钉，使反射光对准激光出口</a:t>
            </a:r>
            <a:endParaRPr lang="en-US" altLang="zh-CN" sz="2300" dirty="0">
              <a:solidFill>
                <a:schemeClr val="tx1"/>
              </a:solidFill>
            </a:endParaRPr>
          </a:p>
          <a:p>
            <a:pPr marL="0" indent="0">
              <a:lnSpc>
                <a:spcPct val="150000"/>
              </a:lnSpc>
              <a:buNone/>
            </a:pPr>
            <a:endParaRPr lang="en-US" altLang="zh-CN" dirty="0"/>
          </a:p>
        </p:txBody>
      </p:sp>
      <p:graphicFrame>
        <p:nvGraphicFramePr>
          <p:cNvPr id="5" name="Object 20"/>
          <p:cNvGraphicFramePr>
            <a:graphicFrameLocks noChangeAspect="1"/>
          </p:cNvGraphicFramePr>
          <p:nvPr>
            <p:extLst>
              <p:ext uri="{D42A27DB-BD31-4B8C-83A1-F6EECF244321}">
                <p14:modId xmlns:p14="http://schemas.microsoft.com/office/powerpoint/2010/main" val="1956799303"/>
              </p:ext>
            </p:extLst>
          </p:nvPr>
        </p:nvGraphicFramePr>
        <p:xfrm>
          <a:off x="9044247" y="3887833"/>
          <a:ext cx="1147318" cy="784987"/>
        </p:xfrm>
        <a:graphic>
          <a:graphicData uri="http://schemas.openxmlformats.org/presentationml/2006/ole">
            <mc:AlternateContent xmlns:mc="http://schemas.openxmlformats.org/markup-compatibility/2006">
              <mc:Choice xmlns:v="urn:schemas-microsoft-com:vml" Requires="v">
                <p:oleObj spid="_x0000_s3110" name="Visio" r:id="rId4" imgW="434520" imgH="288720" progId="Visio.Drawing.11">
                  <p:embed/>
                </p:oleObj>
              </mc:Choice>
              <mc:Fallback>
                <p:oleObj name="Visio" r:id="rId4" imgW="434520" imgH="288720" progId="Visio.Drawing.11">
                  <p:embed/>
                  <p:pic>
                    <p:nvPicPr>
                      <p:cNvPr id="14356"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4247" y="3887833"/>
                        <a:ext cx="1147318" cy="784987"/>
                      </a:xfrm>
                      <a:prstGeom prst="rect">
                        <a:avLst/>
                      </a:prstGeom>
                      <a:solidFill>
                        <a:srgbClr val="00B050"/>
                      </a:solidFill>
                    </p:spPr>
                  </p:pic>
                </p:oleObj>
              </mc:Fallback>
            </mc:AlternateContent>
          </a:graphicData>
        </a:graphic>
      </p:graphicFrame>
      <p:graphicFrame>
        <p:nvGraphicFramePr>
          <p:cNvPr id="6" name="Object 22"/>
          <p:cNvGraphicFramePr>
            <a:graphicFrameLocks noChangeAspect="1"/>
          </p:cNvGraphicFramePr>
          <p:nvPr>
            <p:extLst>
              <p:ext uri="{D42A27DB-BD31-4B8C-83A1-F6EECF244321}">
                <p14:modId xmlns:p14="http://schemas.microsoft.com/office/powerpoint/2010/main" val="411798701"/>
              </p:ext>
            </p:extLst>
          </p:nvPr>
        </p:nvGraphicFramePr>
        <p:xfrm>
          <a:off x="9044247" y="5416291"/>
          <a:ext cx="1211267" cy="691546"/>
        </p:xfrm>
        <a:graphic>
          <a:graphicData uri="http://schemas.openxmlformats.org/presentationml/2006/ole">
            <mc:AlternateContent xmlns:mc="http://schemas.openxmlformats.org/markup-compatibility/2006">
              <mc:Choice xmlns:v="urn:schemas-microsoft-com:vml" Requires="v">
                <p:oleObj spid="_x0000_s3111" name="Visio" r:id="rId6" imgW="362520" imgH="225720" progId="Visio.Drawing.11">
                  <p:embed/>
                </p:oleObj>
              </mc:Choice>
              <mc:Fallback>
                <p:oleObj name="Visio" r:id="rId6" imgW="362520" imgH="225720" progId="Visio.Drawing.11">
                  <p:embed/>
                  <p:pic>
                    <p:nvPicPr>
                      <p:cNvPr id="14358"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44247" y="5416291"/>
                        <a:ext cx="1211267" cy="691546"/>
                      </a:xfrm>
                      <a:prstGeom prst="rect">
                        <a:avLst/>
                      </a:prstGeom>
                      <a:solidFill>
                        <a:srgbClr val="00B050"/>
                      </a:solidFill>
                    </p:spPr>
                  </p:pic>
                </p:oleObj>
              </mc:Fallback>
            </mc:AlternateContent>
          </a:graphicData>
        </a:graphic>
      </p:graphicFrame>
      <p:sp>
        <p:nvSpPr>
          <p:cNvPr id="9" name="Text Box 5"/>
          <p:cNvSpPr txBox="1">
            <a:spLocks noChangeArrowheads="1"/>
          </p:cNvSpPr>
          <p:nvPr/>
        </p:nvSpPr>
        <p:spPr bwMode="auto">
          <a:xfrm>
            <a:off x="7955641" y="4491081"/>
            <a:ext cx="1327447" cy="3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latin typeface="Tahoma" panose="020B0604030504040204" pitchFamily="34" charset="0"/>
              <a:ea typeface="华文仿宋" panose="02010600040101010101" pitchFamily="2" charset="-122"/>
            </a:endParaRPr>
          </a:p>
        </p:txBody>
      </p:sp>
      <p:pic>
        <p:nvPicPr>
          <p:cNvPr id="11" name="图片 10"/>
          <p:cNvPicPr>
            <a:picLocks noChangeAspect="1"/>
          </p:cNvPicPr>
          <p:nvPr/>
        </p:nvPicPr>
        <p:blipFill>
          <a:blip r:embed="rId8"/>
          <a:stretch>
            <a:fillRect/>
          </a:stretch>
        </p:blipFill>
        <p:spPr>
          <a:xfrm>
            <a:off x="7980714" y="1768967"/>
            <a:ext cx="3380013" cy="1981387"/>
          </a:xfrm>
          <a:prstGeom prst="rect">
            <a:avLst/>
          </a:prstGeom>
        </p:spPr>
      </p:pic>
    </p:spTree>
    <p:extLst>
      <p:ext uri="{BB962C8B-B14F-4D97-AF65-F5344CB8AC3E}">
        <p14:creationId xmlns:p14="http://schemas.microsoft.com/office/powerpoint/2010/main" val="790794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五、实验步骤</a:t>
            </a:r>
          </a:p>
        </p:txBody>
      </p:sp>
      <p:sp>
        <p:nvSpPr>
          <p:cNvPr id="3" name="内容占位符 2"/>
          <p:cNvSpPr>
            <a:spLocks noGrp="1"/>
          </p:cNvSpPr>
          <p:nvPr>
            <p:ph idx="1"/>
          </p:nvPr>
        </p:nvSpPr>
        <p:spPr/>
        <p:txBody>
          <a:bodyPr/>
          <a:lstStyle/>
          <a:p>
            <a:pPr>
              <a:lnSpc>
                <a:spcPct val="150000"/>
              </a:lnSpc>
              <a:buFont typeface="Wingdings" panose="05000000000000000000" pitchFamily="2" charset="2"/>
              <a:buChar char="Ø"/>
            </a:pPr>
            <a:r>
              <a:rPr lang="en-US" altLang="zh-CN" dirty="0"/>
              <a:t>4. </a:t>
            </a:r>
            <a:r>
              <a:rPr lang="zh-CN" altLang="en-US" dirty="0"/>
              <a:t>微调</a:t>
            </a:r>
            <a:endParaRPr lang="en-US" altLang="zh-CN" dirty="0"/>
          </a:p>
          <a:p>
            <a:pPr marL="0" indent="0">
              <a:lnSpc>
                <a:spcPct val="150000"/>
              </a:lnSpc>
              <a:buNone/>
            </a:pPr>
            <a:r>
              <a:rPr lang="zh-CN" altLang="en-US" sz="1800" dirty="0">
                <a:solidFill>
                  <a:schemeClr val="tx1"/>
                </a:solidFill>
              </a:rPr>
              <a:t>        调节拉簧，使在屏正中央得一正圆形干涉条纹。</a:t>
            </a:r>
            <a:endParaRPr lang="en-US" altLang="zh-CN" sz="1800" dirty="0">
              <a:solidFill>
                <a:schemeClr val="tx1"/>
              </a:solidFill>
            </a:endParaRPr>
          </a:p>
          <a:p>
            <a:pPr>
              <a:lnSpc>
                <a:spcPct val="150000"/>
              </a:lnSpc>
              <a:buFont typeface="Wingdings" panose="05000000000000000000" pitchFamily="2" charset="2"/>
              <a:buChar char="Ø"/>
            </a:pPr>
            <a:r>
              <a:rPr lang="en-US" altLang="zh-CN" dirty="0"/>
              <a:t>5. </a:t>
            </a:r>
            <a:r>
              <a:rPr lang="zh-CN" altLang="en-US" dirty="0"/>
              <a:t>精调</a:t>
            </a:r>
            <a:endParaRPr lang="en-US" altLang="zh-CN" dirty="0"/>
          </a:p>
          <a:p>
            <a:pPr marL="0" indent="0">
              <a:lnSpc>
                <a:spcPct val="150000"/>
              </a:lnSpc>
              <a:buNone/>
            </a:pPr>
            <a:r>
              <a:rPr lang="zh-CN" altLang="en-US" sz="1800" dirty="0">
                <a:solidFill>
                  <a:schemeClr val="tx1"/>
                </a:solidFill>
              </a:rPr>
              <a:t>        换面光源，调节微调拉簧至中心条纹大小不随眼睛移动而改变。</a:t>
            </a:r>
            <a:endParaRPr lang="en-US" altLang="zh-CN" sz="1800" dirty="0">
              <a:solidFill>
                <a:schemeClr val="tx1"/>
              </a:solidFill>
            </a:endParaRPr>
          </a:p>
          <a:p>
            <a:pPr>
              <a:lnSpc>
                <a:spcPct val="150000"/>
              </a:lnSpc>
              <a:buFont typeface="Wingdings" panose="05000000000000000000" pitchFamily="2" charset="2"/>
              <a:buChar char="Ø"/>
            </a:pPr>
            <a:r>
              <a:rPr lang="en-US" altLang="zh-CN" dirty="0"/>
              <a:t>6. </a:t>
            </a:r>
            <a:r>
              <a:rPr lang="zh-CN" altLang="en-US" dirty="0"/>
              <a:t>波长测量</a:t>
            </a:r>
            <a:endParaRPr lang="en-US" altLang="zh-CN" dirty="0"/>
          </a:p>
          <a:p>
            <a:pPr marL="0" indent="0">
              <a:lnSpc>
                <a:spcPct val="150000"/>
              </a:lnSpc>
              <a:buNone/>
            </a:pPr>
            <a:r>
              <a:rPr lang="zh-CN" altLang="en-US" sz="1800" dirty="0">
                <a:solidFill>
                  <a:schemeClr val="tx1"/>
                </a:solidFill>
              </a:rPr>
              <a:t>        轻旋微调鼓轮（与调零方向一致），每冒出（或缩进）</a:t>
            </a:r>
            <a:r>
              <a:rPr lang="en-US" altLang="zh-CN" sz="1800" dirty="0">
                <a:solidFill>
                  <a:schemeClr val="tx1"/>
                </a:solidFill>
              </a:rPr>
              <a:t>50</a:t>
            </a:r>
            <a:r>
              <a:rPr lang="zh-CN" altLang="en-US" sz="1800" dirty="0">
                <a:solidFill>
                  <a:schemeClr val="tx1"/>
                </a:solidFill>
              </a:rPr>
              <a:t>环，读一次动镜的位置，至少连续测</a:t>
            </a:r>
            <a:r>
              <a:rPr lang="en-US" altLang="zh-CN" sz="1800" dirty="0">
                <a:solidFill>
                  <a:schemeClr val="tx1"/>
                </a:solidFill>
              </a:rPr>
              <a:t>10</a:t>
            </a:r>
            <a:r>
              <a:rPr lang="zh-CN" altLang="en-US" sz="1800" dirty="0">
                <a:solidFill>
                  <a:schemeClr val="tx1"/>
                </a:solidFill>
              </a:rPr>
              <a:t>组</a:t>
            </a:r>
            <a:r>
              <a:rPr lang="en-US" altLang="zh-CN" sz="1800" dirty="0">
                <a:solidFill>
                  <a:schemeClr val="tx1"/>
                </a:solidFill>
              </a:rPr>
              <a:t>,</a:t>
            </a:r>
            <a:r>
              <a:rPr lang="zh-CN" altLang="en-US" sz="1800" dirty="0">
                <a:solidFill>
                  <a:schemeClr val="tx1"/>
                </a:solidFill>
              </a:rPr>
              <a:t>将数据填入表格。</a:t>
            </a:r>
            <a:endParaRPr lang="en-US" altLang="zh-CN" sz="1800" dirty="0">
              <a:solidFill>
                <a:schemeClr val="tx1"/>
              </a:solidFill>
            </a:endParaRPr>
          </a:p>
        </p:txBody>
      </p:sp>
      <p:pic>
        <p:nvPicPr>
          <p:cNvPr id="4" name="图片 3"/>
          <p:cNvPicPr>
            <a:picLocks noChangeAspect="1"/>
          </p:cNvPicPr>
          <p:nvPr/>
        </p:nvPicPr>
        <p:blipFill>
          <a:blip r:embed="rId3"/>
          <a:stretch>
            <a:fillRect/>
          </a:stretch>
        </p:blipFill>
        <p:spPr>
          <a:xfrm>
            <a:off x="9188389" y="2068497"/>
            <a:ext cx="1808354" cy="1763059"/>
          </a:xfrm>
          <a:prstGeom prst="rect">
            <a:avLst/>
          </a:prstGeom>
        </p:spPr>
      </p:pic>
    </p:spTree>
    <p:extLst>
      <p:ext uri="{BB962C8B-B14F-4D97-AF65-F5344CB8AC3E}">
        <p14:creationId xmlns:p14="http://schemas.microsoft.com/office/powerpoint/2010/main" val="2163014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六、注意事项</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88" y="3527407"/>
            <a:ext cx="3951595" cy="279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内容占位符 8"/>
          <p:cNvSpPr>
            <a:spLocks noGrp="1"/>
          </p:cNvSpPr>
          <p:nvPr>
            <p:ph idx="1"/>
          </p:nvPr>
        </p:nvSpPr>
        <p:spPr/>
        <p:txBody>
          <a:bodyPr/>
          <a:lstStyle/>
          <a:p>
            <a:pPr>
              <a:lnSpc>
                <a:spcPct val="150000"/>
              </a:lnSpc>
              <a:buFont typeface="Wingdings" panose="05000000000000000000" pitchFamily="2" charset="2"/>
              <a:buChar char="Ø"/>
            </a:pPr>
            <a:r>
              <a:rPr lang="en-US" altLang="zh-CN" dirty="0"/>
              <a:t>1. </a:t>
            </a:r>
            <a:r>
              <a:rPr lang="zh-CN" altLang="en-US" dirty="0"/>
              <a:t>读数</a:t>
            </a:r>
            <a:endParaRPr lang="en-US" altLang="zh-CN" dirty="0"/>
          </a:p>
          <a:p>
            <a:pPr marL="0" indent="0">
              <a:lnSpc>
                <a:spcPct val="150000"/>
              </a:lnSpc>
              <a:buNone/>
            </a:pPr>
            <a:r>
              <a:rPr lang="zh-CN" altLang="en-US" sz="1800" dirty="0">
                <a:solidFill>
                  <a:schemeClr val="tx1"/>
                </a:solidFill>
              </a:rPr>
              <a:t>        粗调鼓轮，每周为</a:t>
            </a:r>
            <a:r>
              <a:rPr lang="en-US" altLang="zh-CN" sz="1800" dirty="0">
                <a:solidFill>
                  <a:schemeClr val="tx1"/>
                </a:solidFill>
              </a:rPr>
              <a:t>100</a:t>
            </a:r>
            <a:r>
              <a:rPr lang="zh-CN" altLang="en-US" sz="1800" dirty="0">
                <a:solidFill>
                  <a:schemeClr val="tx1"/>
                </a:solidFill>
              </a:rPr>
              <a:t>个均匀刻度，每旋转一周，主尺刻度进动</a:t>
            </a:r>
            <a:r>
              <a:rPr lang="en-US" altLang="zh-CN" sz="1800" dirty="0">
                <a:solidFill>
                  <a:schemeClr val="tx1"/>
                </a:solidFill>
              </a:rPr>
              <a:t>1mm</a:t>
            </a:r>
            <a:r>
              <a:rPr lang="zh-CN" altLang="en-US" sz="1800" dirty="0">
                <a:solidFill>
                  <a:schemeClr val="tx1"/>
                </a:solidFill>
              </a:rPr>
              <a:t>，因此其精度为</a:t>
            </a:r>
            <a:r>
              <a:rPr lang="en-US" altLang="zh-CN" sz="1800" dirty="0">
                <a:solidFill>
                  <a:schemeClr val="tx1"/>
                </a:solidFill>
              </a:rPr>
              <a:t>0.01mm</a:t>
            </a:r>
            <a:r>
              <a:rPr lang="zh-CN" altLang="en-US" sz="1800" dirty="0">
                <a:solidFill>
                  <a:schemeClr val="tx1"/>
                </a:solidFill>
              </a:rPr>
              <a:t>；微调鼓轮，每周为</a:t>
            </a:r>
            <a:r>
              <a:rPr lang="en-US" altLang="zh-CN" sz="1800" dirty="0">
                <a:solidFill>
                  <a:schemeClr val="tx1"/>
                </a:solidFill>
              </a:rPr>
              <a:t>100</a:t>
            </a:r>
            <a:r>
              <a:rPr lang="zh-CN" altLang="en-US" sz="1800" dirty="0">
                <a:solidFill>
                  <a:schemeClr val="tx1"/>
                </a:solidFill>
              </a:rPr>
              <a:t>个均匀刻度，每旋转一周，粗调鼓轮刻度进动一个刻度，因此其精度为</a:t>
            </a:r>
            <a:r>
              <a:rPr lang="en-US" altLang="zh-CN" sz="1800" dirty="0">
                <a:solidFill>
                  <a:schemeClr val="tx1"/>
                </a:solidFill>
              </a:rPr>
              <a:t>0.0001mm</a:t>
            </a:r>
            <a:r>
              <a:rPr lang="zh-CN" altLang="en-US" sz="1800" dirty="0">
                <a:solidFill>
                  <a:schemeClr val="tx1"/>
                </a:solidFill>
              </a:rPr>
              <a:t>。</a:t>
            </a:r>
            <a:endParaRPr lang="en-US" altLang="zh-CN" sz="1800" dirty="0">
              <a:solidFill>
                <a:schemeClr val="tx1"/>
              </a:solidFill>
            </a:endParaRPr>
          </a:p>
          <a:p>
            <a:pPr>
              <a:lnSpc>
                <a:spcPct val="150000"/>
              </a:lnSpc>
            </a:pPr>
            <a:endParaRPr lang="zh-CN" altLang="en-US" dirty="0"/>
          </a:p>
        </p:txBody>
      </p:sp>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5597834" y="3554338"/>
            <a:ext cx="1800000" cy="1237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71449" y="3547533"/>
            <a:ext cx="1800000" cy="1237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8724" y="5146428"/>
            <a:ext cx="1800000" cy="1200000"/>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6024006" y="4748283"/>
            <a:ext cx="595035" cy="338554"/>
          </a:xfrm>
          <a:prstGeom prst="rect">
            <a:avLst/>
          </a:prstGeom>
        </p:spPr>
        <p:txBody>
          <a:bodyPr wrap="none">
            <a:spAutoFit/>
          </a:bodyPr>
          <a:lstStyle/>
          <a:p>
            <a:r>
              <a:rPr lang="zh-CN" altLang="en-US" sz="1600" dirty="0">
                <a:solidFill>
                  <a:srgbClr val="FF0000"/>
                </a:solidFill>
                <a:ea typeface="华文仿宋" panose="02010600040101010101" pitchFamily="2" charset="-122"/>
              </a:rPr>
              <a:t>主尺</a:t>
            </a:r>
          </a:p>
        </p:txBody>
      </p:sp>
      <p:sp>
        <p:nvSpPr>
          <p:cNvPr id="16" name="矩形 15"/>
          <p:cNvSpPr/>
          <p:nvPr/>
        </p:nvSpPr>
        <p:spPr>
          <a:xfrm>
            <a:off x="8865865" y="4737845"/>
            <a:ext cx="800219" cy="338554"/>
          </a:xfrm>
          <a:prstGeom prst="rect">
            <a:avLst/>
          </a:prstGeom>
        </p:spPr>
        <p:txBody>
          <a:bodyPr wrap="none">
            <a:spAutoFit/>
          </a:bodyPr>
          <a:lstStyle/>
          <a:p>
            <a:r>
              <a:rPr lang="zh-CN" altLang="en-US" sz="1600" dirty="0">
                <a:solidFill>
                  <a:srgbClr val="FF0000"/>
                </a:solidFill>
                <a:ea typeface="华文仿宋" panose="02010600040101010101" pitchFamily="2" charset="-122"/>
              </a:rPr>
              <a:t>圆盘尺</a:t>
            </a:r>
          </a:p>
        </p:txBody>
      </p:sp>
      <p:sp>
        <p:nvSpPr>
          <p:cNvPr id="17" name="矩形 16"/>
          <p:cNvSpPr/>
          <p:nvPr/>
        </p:nvSpPr>
        <p:spPr>
          <a:xfrm>
            <a:off x="7409310" y="6350061"/>
            <a:ext cx="1210588" cy="338554"/>
          </a:xfrm>
          <a:prstGeom prst="rect">
            <a:avLst/>
          </a:prstGeom>
        </p:spPr>
        <p:txBody>
          <a:bodyPr wrap="none">
            <a:spAutoFit/>
          </a:bodyPr>
          <a:lstStyle/>
          <a:p>
            <a:r>
              <a:rPr lang="zh-CN" altLang="en-US" sz="1600" dirty="0">
                <a:solidFill>
                  <a:srgbClr val="FF0000"/>
                </a:solidFill>
                <a:ea typeface="华文仿宋" panose="02010600040101010101" pitchFamily="2" charset="-122"/>
              </a:rPr>
              <a:t>螺旋测微尺</a:t>
            </a:r>
          </a:p>
        </p:txBody>
      </p:sp>
    </p:spTree>
    <p:extLst>
      <p:ext uri="{BB962C8B-B14F-4D97-AF65-F5344CB8AC3E}">
        <p14:creationId xmlns:p14="http://schemas.microsoft.com/office/powerpoint/2010/main" val="3176221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六、注意事项</a:t>
            </a:r>
          </a:p>
        </p:txBody>
      </p:sp>
      <p:sp>
        <p:nvSpPr>
          <p:cNvPr id="3" name="内容占位符 2"/>
          <p:cNvSpPr>
            <a:spLocks noGrp="1"/>
          </p:cNvSpPr>
          <p:nvPr>
            <p:ph idx="1"/>
          </p:nvPr>
        </p:nvSpPr>
        <p:spPr>
          <a:xfrm>
            <a:off x="845127" y="1828800"/>
            <a:ext cx="6370485" cy="4351337"/>
          </a:xfrm>
        </p:spPr>
        <p:txBody>
          <a:bodyPr>
            <a:normAutofit fontScale="92500" lnSpcReduction="10000"/>
          </a:bodyPr>
          <a:lstStyle/>
          <a:p>
            <a:pPr>
              <a:lnSpc>
                <a:spcPct val="150000"/>
              </a:lnSpc>
              <a:buFont typeface="Wingdings" panose="05000000000000000000" pitchFamily="2" charset="2"/>
              <a:buChar char="Ø"/>
            </a:pPr>
            <a:r>
              <a:rPr lang="en-US" altLang="zh-CN" dirty="0"/>
              <a:t>2. </a:t>
            </a:r>
            <a:r>
              <a:rPr lang="zh-CN" altLang="en-US" dirty="0"/>
              <a:t>调节测微尺的零点（校零）</a:t>
            </a:r>
            <a:endParaRPr lang="en-US" altLang="zh-CN" dirty="0"/>
          </a:p>
          <a:p>
            <a:pPr marL="0" indent="0">
              <a:lnSpc>
                <a:spcPct val="150000"/>
              </a:lnSpc>
              <a:buNone/>
            </a:pPr>
            <a:r>
              <a:rPr lang="zh-CN" altLang="en-US" sz="1800" dirty="0">
                <a:solidFill>
                  <a:schemeClr val="tx1"/>
                </a:solidFill>
              </a:rPr>
              <a:t>        先将微调鼓轮沿某一方向旋转至零，然后以同方向转动粗调鼓轮对齐读数窗口的任一整刻度。</a:t>
            </a:r>
            <a:endParaRPr lang="en-US" altLang="zh-CN" sz="1800" dirty="0">
              <a:solidFill>
                <a:schemeClr val="tx1"/>
              </a:solidFill>
            </a:endParaRPr>
          </a:p>
          <a:p>
            <a:pPr marL="0" indent="0">
              <a:lnSpc>
                <a:spcPct val="150000"/>
              </a:lnSpc>
              <a:buNone/>
            </a:pPr>
            <a:r>
              <a:rPr lang="zh-CN" altLang="en-US" sz="1800" dirty="0">
                <a:solidFill>
                  <a:srgbClr val="FF0000"/>
                </a:solidFill>
              </a:rPr>
              <a:t>注意：微调与粗调必须同一方向调节！</a:t>
            </a:r>
            <a:endParaRPr lang="en-US" altLang="zh-CN" dirty="0"/>
          </a:p>
          <a:p>
            <a:pPr>
              <a:lnSpc>
                <a:spcPct val="150000"/>
              </a:lnSpc>
              <a:buFont typeface="Wingdings" panose="05000000000000000000" pitchFamily="2" charset="2"/>
              <a:buChar char="Ø"/>
            </a:pPr>
            <a:r>
              <a:rPr lang="en-US" altLang="zh-CN" dirty="0"/>
              <a:t>3. </a:t>
            </a:r>
            <a:r>
              <a:rPr lang="zh-CN" altLang="en-US" dirty="0"/>
              <a:t>避免引入空程</a:t>
            </a:r>
            <a:endParaRPr lang="en-US" altLang="zh-CN" dirty="0"/>
          </a:p>
          <a:p>
            <a:pPr marL="0" indent="0">
              <a:lnSpc>
                <a:spcPct val="150000"/>
              </a:lnSpc>
              <a:buNone/>
            </a:pPr>
            <a:r>
              <a:rPr lang="zh-CN" altLang="en-US" sz="1800" dirty="0">
                <a:solidFill>
                  <a:schemeClr val="tx1"/>
                </a:solidFill>
              </a:rPr>
              <a:t>        在调整好零点后，应使微动鼓轮按原方向转几圈，直到干涉条纹开始移动以后，才可开始读数测量。 </a:t>
            </a:r>
            <a:endParaRPr lang="en-US" altLang="zh-CN" sz="1800" dirty="0">
              <a:solidFill>
                <a:schemeClr val="tx1"/>
              </a:solidFill>
            </a:endParaRPr>
          </a:p>
          <a:p>
            <a:pPr>
              <a:lnSpc>
                <a:spcPct val="150000"/>
              </a:lnSpc>
              <a:buFont typeface="Wingdings" panose="05000000000000000000" pitchFamily="2" charset="2"/>
              <a:buChar char="Ø"/>
            </a:pPr>
            <a:r>
              <a:rPr lang="en-US" altLang="zh-CN" dirty="0"/>
              <a:t>4</a:t>
            </a:r>
            <a:r>
              <a:rPr lang="en-US" altLang="zh-CN" dirty="0" smtClean="0"/>
              <a:t>. </a:t>
            </a:r>
            <a:r>
              <a:rPr lang="zh-CN" altLang="en-US" dirty="0" smtClean="0"/>
              <a:t>不能</a:t>
            </a:r>
            <a:r>
              <a:rPr lang="zh-CN" altLang="en-US" dirty="0"/>
              <a:t>用手触摸各光学元件</a:t>
            </a:r>
            <a:r>
              <a:rPr lang="zh-CN" altLang="en-US" dirty="0" smtClean="0"/>
              <a:t>。</a:t>
            </a:r>
            <a:endParaRPr lang="en-US" altLang="zh-CN" dirty="0"/>
          </a:p>
        </p:txBody>
      </p:sp>
      <p:pic>
        <p:nvPicPr>
          <p:cNvPr id="5" name="图片 4"/>
          <p:cNvPicPr>
            <a:picLocks noChangeAspect="1"/>
          </p:cNvPicPr>
          <p:nvPr/>
        </p:nvPicPr>
        <p:blipFill>
          <a:blip r:embed="rId2">
            <a:duotone>
              <a:schemeClr val="accent6">
                <a:shade val="45000"/>
                <a:satMod val="135000"/>
              </a:schemeClr>
              <a:prstClr val="white"/>
            </a:duotone>
          </a:blip>
          <a:stretch>
            <a:fillRect/>
          </a:stretch>
        </p:blipFill>
        <p:spPr>
          <a:xfrm>
            <a:off x="7606694" y="2245260"/>
            <a:ext cx="3245712" cy="2466972"/>
          </a:xfrm>
          <a:prstGeom prst="rect">
            <a:avLst/>
          </a:prstGeom>
        </p:spPr>
      </p:pic>
    </p:spTree>
    <p:extLst>
      <p:ext uri="{BB962C8B-B14F-4D97-AF65-F5344CB8AC3E}">
        <p14:creationId xmlns:p14="http://schemas.microsoft.com/office/powerpoint/2010/main" val="4016795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六、注意事项</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845127" y="1828800"/>
                <a:ext cx="10515600" cy="4351337"/>
              </a:xfrm>
            </p:spPr>
            <p:txBody>
              <a:bodyPr>
                <a:normAutofit/>
              </a:bodyPr>
              <a:lstStyle/>
              <a:p>
                <a:pPr>
                  <a:lnSpc>
                    <a:spcPct val="150000"/>
                  </a:lnSpc>
                  <a:buFont typeface="Wingdings" panose="05000000000000000000" pitchFamily="2" charset="2"/>
                  <a:buChar char="Ø"/>
                </a:pPr>
                <a:r>
                  <a:rPr lang="en-US" altLang="zh-CN" dirty="0">
                    <a:cs typeface="Times New Roman" panose="02020603050405020304" pitchFamily="18" charset="0"/>
                  </a:rPr>
                  <a:t>5. </a:t>
                </a:r>
                <a:r>
                  <a:rPr lang="zh-CN" altLang="en-US" dirty="0">
                    <a:cs typeface="Times New Roman" panose="02020603050405020304" pitchFamily="18" charset="0"/>
                  </a:rPr>
                  <a:t>测量时，微调螺旋只能向一个方向转动，中途不能反向</a:t>
                </a:r>
                <a:endParaRPr lang="en-US" altLang="zh-CN" dirty="0">
                  <a:cs typeface="Times New Roman" panose="02020603050405020304" pitchFamily="18" charset="0"/>
                </a:endParaRPr>
              </a:p>
              <a:p>
                <a:pPr>
                  <a:lnSpc>
                    <a:spcPct val="150000"/>
                  </a:lnSpc>
                  <a:buFont typeface="Wingdings" panose="05000000000000000000" pitchFamily="2" charset="2"/>
                  <a:buChar char="Ø"/>
                </a:pPr>
                <a:r>
                  <a:rPr lang="en-US" altLang="zh-CN" dirty="0">
                    <a:cs typeface="Times New Roman" panose="02020603050405020304" pitchFamily="18" charset="0"/>
                  </a:rPr>
                  <a:t>6. </a:t>
                </a:r>
                <a:r>
                  <a:rPr lang="zh-CN" altLang="en-US" dirty="0">
                    <a:cs typeface="Times New Roman" panose="02020603050405020304" pitchFamily="18" charset="0"/>
                  </a:rPr>
                  <a:t>调节</a:t>
                </a:r>
                <a14:m>
                  <m:oMath xmlns:m="http://schemas.openxmlformats.org/officeDocument/2006/math">
                    <m:sSub>
                      <m:sSubPr>
                        <m:ctrlPr>
                          <a:rPr lang="en-US" altLang="zh-CN" b="0" i="1" smtClean="0">
                            <a:latin typeface="Cambria Math"/>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1</m:t>
                        </m:r>
                      </m:sub>
                    </m:sSub>
                  </m:oMath>
                </a14:m>
                <a:r>
                  <a:rPr lang="zh-CN" altLang="en-US" dirty="0">
                    <a:cs typeface="Times New Roman" panose="02020603050405020304" pitchFamily="18" charset="0"/>
                  </a:rPr>
                  <a:t>、</a:t>
                </a:r>
                <a14:m>
                  <m:oMath xmlns:m="http://schemas.openxmlformats.org/officeDocument/2006/math">
                    <m:sSub>
                      <m:sSubPr>
                        <m:ctrlPr>
                          <a:rPr lang="en-US" altLang="zh-CN" i="1">
                            <a:latin typeface="Cambria Math"/>
                          </a:rPr>
                        </m:ctrlPr>
                      </m:sSubPr>
                      <m:e>
                        <m:r>
                          <a:rPr lang="en-US" altLang="zh-CN" i="1">
                            <a:latin typeface="Cambria Math" panose="02040503050406030204" pitchFamily="18" charset="0"/>
                          </a:rPr>
                          <m:t>𝑀</m:t>
                        </m:r>
                      </m:e>
                      <m:sub>
                        <m:r>
                          <a:rPr lang="en-US" altLang="zh-CN" b="0" i="1" smtClean="0">
                            <a:latin typeface="Cambria Math" panose="02040503050406030204" pitchFamily="18" charset="0"/>
                          </a:rPr>
                          <m:t>2</m:t>
                        </m:r>
                      </m:sub>
                    </m:sSub>
                  </m:oMath>
                </a14:m>
                <a:r>
                  <a:rPr lang="zh-CN" altLang="en-US" dirty="0">
                    <a:cs typeface="Times New Roman" panose="02020603050405020304" pitchFamily="18" charset="0"/>
                  </a:rPr>
                  <a:t>背后的螺丝时应该缓慢旋转，不要过分拧紧</a:t>
                </a:r>
                <a14:m>
                  <m:oMath xmlns:m="http://schemas.openxmlformats.org/officeDocument/2006/math">
                    <m:sSub>
                      <m:sSubPr>
                        <m:ctrlPr>
                          <a:rPr lang="en-US" altLang="zh-CN" i="1">
                            <a:latin typeface="Cambria Math"/>
                          </a:rPr>
                        </m:ctrlPr>
                      </m:sSubPr>
                      <m:e>
                        <m:r>
                          <a:rPr lang="en-US" altLang="zh-CN" i="1">
                            <a:latin typeface="Cambria Math" panose="02040503050406030204" pitchFamily="18" charset="0"/>
                          </a:rPr>
                          <m:t>𝑀</m:t>
                        </m:r>
                      </m:e>
                      <m:sub>
                        <m:r>
                          <a:rPr lang="en-US" altLang="zh-CN" i="1">
                            <a:latin typeface="Cambria Math" panose="02040503050406030204" pitchFamily="18" charset="0"/>
                          </a:rPr>
                          <m:t>1</m:t>
                        </m:r>
                      </m:sub>
                    </m:sSub>
                  </m:oMath>
                </a14:m>
                <a:r>
                  <a:rPr lang="zh-CN" altLang="en-US" dirty="0">
                    <a:cs typeface="Times New Roman" panose="02020603050405020304" pitchFamily="18" charset="0"/>
                  </a:rPr>
                  <a:t>镜</a:t>
                </a:r>
                <a:endParaRPr lang="en-US" altLang="zh-CN" dirty="0">
                  <a:cs typeface="Times New Roman" panose="02020603050405020304" pitchFamily="18" charset="0"/>
                </a:endParaRPr>
              </a:p>
              <a:p>
                <a:pPr marL="0" indent="0">
                  <a:lnSpc>
                    <a:spcPct val="150000"/>
                  </a:lnSpc>
                  <a:buNone/>
                </a:pPr>
                <a:r>
                  <a:rPr lang="en-US" altLang="zh-CN" dirty="0">
                    <a:cs typeface="Times New Roman" panose="02020603050405020304" pitchFamily="18" charset="0"/>
                  </a:rPr>
                  <a:t>       </a:t>
                </a:r>
                <a:r>
                  <a:rPr lang="zh-CN" altLang="en-US" dirty="0">
                    <a:cs typeface="Times New Roman" panose="02020603050405020304" pitchFamily="18" charset="0"/>
                  </a:rPr>
                  <a:t>和</a:t>
                </a:r>
                <a14:m>
                  <m:oMath xmlns:m="http://schemas.openxmlformats.org/officeDocument/2006/math">
                    <m:sSub>
                      <m:sSubPr>
                        <m:ctrlPr>
                          <a:rPr lang="en-US" altLang="zh-CN" i="1">
                            <a:latin typeface="Cambria Math"/>
                          </a:rPr>
                        </m:ctrlPr>
                      </m:sSubPr>
                      <m:e>
                        <m:r>
                          <a:rPr lang="en-US" altLang="zh-CN" i="1">
                            <a:latin typeface="Cambria Math" panose="02040503050406030204" pitchFamily="18" charset="0"/>
                          </a:rPr>
                          <m:t>𝑀</m:t>
                        </m:r>
                      </m:e>
                      <m:sub>
                        <m:r>
                          <a:rPr lang="en-US" altLang="zh-CN" i="1">
                            <a:latin typeface="Cambria Math" panose="02040503050406030204" pitchFamily="18" charset="0"/>
                          </a:rPr>
                          <m:t>2</m:t>
                        </m:r>
                      </m:sub>
                    </m:sSub>
                  </m:oMath>
                </a14:m>
                <a:r>
                  <a:rPr lang="zh-CN" altLang="en-US" dirty="0">
                    <a:cs typeface="Times New Roman" panose="02020603050405020304" pitchFamily="18" charset="0"/>
                  </a:rPr>
                  <a:t>镜后的螺丝</a:t>
                </a:r>
                <a:endParaRPr lang="en-US" altLang="zh-CN" sz="1800" dirty="0">
                  <a:solidFill>
                    <a:schemeClr val="tx1"/>
                  </a:solidFill>
                  <a:cs typeface="Times New Roman" panose="02020603050405020304" pitchFamily="18" charset="0"/>
                </a:endParaRPr>
              </a:p>
              <a:p>
                <a:pPr>
                  <a:lnSpc>
                    <a:spcPct val="150000"/>
                  </a:lnSpc>
                  <a:buFont typeface="Wingdings" panose="05000000000000000000" pitchFamily="2" charset="2"/>
                  <a:buChar char="Ø"/>
                </a:pPr>
                <a:r>
                  <a:rPr lang="en-US" altLang="zh-CN" dirty="0">
                    <a:cs typeface="Times New Roman" panose="02020603050405020304" pitchFamily="18" charset="0"/>
                  </a:rPr>
                  <a:t>7. </a:t>
                </a:r>
                <a:r>
                  <a:rPr lang="zh-CN" altLang="en-US" dirty="0">
                    <a:cs typeface="Times New Roman" panose="02020603050405020304" pitchFamily="18" charset="0"/>
                  </a:rPr>
                  <a:t>使用激光器时不要让激光直射入眼</a:t>
                </a:r>
                <a:endParaRPr lang="en-US" altLang="zh-CN" dirty="0">
                  <a:cs typeface="Times New Roman" panose="02020603050405020304" pitchFamily="18" charset="0"/>
                </a:endParaRPr>
              </a:p>
              <a:p>
                <a:pPr>
                  <a:lnSpc>
                    <a:spcPct val="150000"/>
                  </a:lnSpc>
                  <a:buFont typeface="Wingdings" panose="05000000000000000000" pitchFamily="2" charset="2"/>
                  <a:buChar char="Ø"/>
                </a:pPr>
                <a:r>
                  <a:rPr lang="en-US" altLang="zh-CN" dirty="0">
                    <a:cs typeface="Times New Roman" panose="02020603050405020304" pitchFamily="18" charset="0"/>
                  </a:rPr>
                  <a:t>8. </a:t>
                </a:r>
                <a:r>
                  <a:rPr lang="zh-CN" altLang="en-US" dirty="0">
                    <a:cs typeface="Times New Roman" panose="02020603050405020304" pitchFamily="18" charset="0"/>
                  </a:rPr>
                  <a:t>测量前一定要消除空程</a:t>
                </a:r>
                <a:r>
                  <a:rPr lang="en-US" altLang="zh-CN" dirty="0">
                    <a:cs typeface="Times New Roman" panose="02020603050405020304" pitchFamily="18" charset="0"/>
                  </a:rPr>
                  <a:t>(</a:t>
                </a:r>
                <a:r>
                  <a:rPr lang="zh-CN" altLang="en-US" dirty="0">
                    <a:cs typeface="Times New Roman" panose="02020603050405020304" pitchFamily="18" charset="0"/>
                  </a:rPr>
                  <a:t>即条纹出现吞吐后</a:t>
                </a:r>
                <a:r>
                  <a:rPr lang="en-US" altLang="zh-CN" dirty="0">
                    <a:cs typeface="Times New Roman" panose="02020603050405020304" pitchFamily="18" charset="0"/>
                  </a:rPr>
                  <a:t>)</a:t>
                </a:r>
                <a:r>
                  <a:rPr lang="zh-CN" altLang="en-US" dirty="0">
                    <a:cs typeface="Times New Roman" panose="02020603050405020304" pitchFamily="18" charset="0"/>
                  </a:rPr>
                  <a:t>再开始读数</a:t>
                </a:r>
                <a:endParaRPr lang="en-US" altLang="zh-CN" dirty="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45127" y="1828800"/>
                <a:ext cx="10515600" cy="4351337"/>
              </a:xfrm>
              <a:blipFill>
                <a:blip r:embed="rId2"/>
                <a:stretch>
                  <a:fillRect l="-10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89192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一、实验简介</a:t>
            </a:r>
          </a:p>
        </p:txBody>
      </p:sp>
      <p:sp>
        <p:nvSpPr>
          <p:cNvPr id="3" name="内容占位符 2"/>
          <p:cNvSpPr>
            <a:spLocks noGrp="1"/>
          </p:cNvSpPr>
          <p:nvPr>
            <p:ph idx="1"/>
          </p:nvPr>
        </p:nvSpPr>
        <p:spPr>
          <a:xfrm>
            <a:off x="845127" y="1828800"/>
            <a:ext cx="8756073" cy="4800600"/>
          </a:xfrm>
        </p:spPr>
        <p:txBody>
          <a:bodyPr>
            <a:normAutofit fontScale="92500" lnSpcReduction="20000"/>
          </a:bodyPr>
          <a:lstStyle/>
          <a:p>
            <a:pPr>
              <a:lnSpc>
                <a:spcPct val="150000"/>
              </a:lnSpc>
              <a:buFont typeface="Wingdings" panose="05000000000000000000" pitchFamily="2" charset="2"/>
              <a:buChar char="Ø"/>
            </a:pPr>
            <a:r>
              <a:rPr lang="zh-CN" altLang="en-US" sz="3300" dirty="0"/>
              <a:t> </a:t>
            </a:r>
            <a:r>
              <a:rPr lang="en-US" altLang="zh-CN" sz="3300" dirty="0"/>
              <a:t>1. </a:t>
            </a:r>
            <a:r>
              <a:rPr lang="zh-CN" altLang="en-US" sz="3300" dirty="0"/>
              <a:t>迈克尔逊   </a:t>
            </a:r>
            <a:endParaRPr lang="en-US" altLang="zh-CN" sz="3300" dirty="0"/>
          </a:p>
          <a:p>
            <a:pPr marL="0" indent="0">
              <a:lnSpc>
                <a:spcPct val="150000"/>
              </a:lnSpc>
              <a:spcBef>
                <a:spcPts val="0"/>
              </a:spcBef>
              <a:buNone/>
            </a:pPr>
            <a:r>
              <a:rPr lang="zh-CN" altLang="en-US" sz="1800" dirty="0">
                <a:solidFill>
                  <a:schemeClr val="tx1"/>
                </a:solidFill>
              </a:rPr>
              <a:t>        美国物理学家。</a:t>
            </a:r>
            <a:r>
              <a:rPr lang="en-US" altLang="zh-CN" sz="1800" dirty="0">
                <a:solidFill>
                  <a:schemeClr val="tx1"/>
                </a:solidFill>
              </a:rPr>
              <a:t>1852 </a:t>
            </a:r>
            <a:r>
              <a:rPr lang="zh-CN" altLang="en-US" sz="1800" dirty="0">
                <a:solidFill>
                  <a:schemeClr val="tx1"/>
                </a:solidFill>
              </a:rPr>
              <a:t>年</a:t>
            </a:r>
            <a:r>
              <a:rPr lang="en-US" altLang="zh-CN" sz="1800" dirty="0">
                <a:solidFill>
                  <a:schemeClr val="tx1"/>
                </a:solidFill>
              </a:rPr>
              <a:t>12</a:t>
            </a:r>
            <a:r>
              <a:rPr lang="zh-CN" altLang="en-US" sz="1800" dirty="0">
                <a:solidFill>
                  <a:schemeClr val="tx1"/>
                </a:solidFill>
              </a:rPr>
              <a:t>月</a:t>
            </a:r>
            <a:r>
              <a:rPr lang="en-US" altLang="zh-CN" sz="1800" dirty="0">
                <a:solidFill>
                  <a:schemeClr val="tx1"/>
                </a:solidFill>
              </a:rPr>
              <a:t>19</a:t>
            </a:r>
            <a:r>
              <a:rPr lang="zh-CN" altLang="en-US" sz="1800" dirty="0">
                <a:solidFill>
                  <a:schemeClr val="tx1"/>
                </a:solidFill>
              </a:rPr>
              <a:t>日出生于普鲁士斯特雷诺（现属波兰），后随父母移居美国，</a:t>
            </a:r>
            <a:r>
              <a:rPr lang="en-US" altLang="zh-CN" sz="1800" dirty="0">
                <a:solidFill>
                  <a:schemeClr val="tx1"/>
                </a:solidFill>
              </a:rPr>
              <a:t>1837</a:t>
            </a:r>
            <a:r>
              <a:rPr lang="zh-CN" altLang="en-US" sz="1800" dirty="0">
                <a:solidFill>
                  <a:schemeClr val="tx1"/>
                </a:solidFill>
              </a:rPr>
              <a:t>年毕业于美国海军学院，曾任芝加哥大学教授，美国科学促进协会主席</a:t>
            </a:r>
            <a:r>
              <a:rPr lang="en-US" altLang="zh-CN" sz="1800" dirty="0">
                <a:solidFill>
                  <a:schemeClr val="tx1"/>
                </a:solidFill>
              </a:rPr>
              <a:t>,</a:t>
            </a:r>
            <a:r>
              <a:rPr lang="zh-CN" altLang="en-US" sz="1800" dirty="0">
                <a:solidFill>
                  <a:schemeClr val="tx1"/>
                </a:solidFill>
              </a:rPr>
              <a:t>美国科学院院长；还被选为法国科学院院士和伦敦皇家学会会员，</a:t>
            </a:r>
            <a:r>
              <a:rPr lang="en-US" altLang="zh-CN" sz="1800" dirty="0">
                <a:solidFill>
                  <a:schemeClr val="tx1"/>
                </a:solidFill>
              </a:rPr>
              <a:t>1931</a:t>
            </a:r>
            <a:r>
              <a:rPr lang="zh-CN" altLang="en-US" sz="1800" dirty="0">
                <a:solidFill>
                  <a:schemeClr val="tx1"/>
                </a:solidFill>
              </a:rPr>
              <a:t>年</a:t>
            </a:r>
            <a:r>
              <a:rPr lang="en-US" altLang="zh-CN" sz="1800" dirty="0">
                <a:solidFill>
                  <a:schemeClr val="tx1"/>
                </a:solidFill>
              </a:rPr>
              <a:t>5</a:t>
            </a:r>
            <a:r>
              <a:rPr lang="zh-CN" altLang="en-US" sz="1800" dirty="0">
                <a:solidFill>
                  <a:schemeClr val="tx1"/>
                </a:solidFill>
              </a:rPr>
              <a:t>月</a:t>
            </a:r>
            <a:r>
              <a:rPr lang="en-US" altLang="zh-CN" sz="1800" dirty="0">
                <a:solidFill>
                  <a:schemeClr val="tx1"/>
                </a:solidFill>
              </a:rPr>
              <a:t>9</a:t>
            </a:r>
            <a:r>
              <a:rPr lang="zh-CN" altLang="en-US" sz="1800" dirty="0">
                <a:solidFill>
                  <a:schemeClr val="tx1"/>
                </a:solidFill>
              </a:rPr>
              <a:t>日在帕萨迪纳逝世。</a:t>
            </a:r>
          </a:p>
          <a:p>
            <a:pPr marL="0" indent="0">
              <a:lnSpc>
                <a:spcPct val="150000"/>
              </a:lnSpc>
              <a:spcBef>
                <a:spcPts val="0"/>
              </a:spcBef>
              <a:buNone/>
            </a:pPr>
            <a:r>
              <a:rPr lang="zh-CN" altLang="en-US" sz="1800" dirty="0">
                <a:solidFill>
                  <a:schemeClr val="tx1"/>
                </a:solidFill>
              </a:rPr>
              <a:t>        迈克尔逊主要从事光学和光谱学方面的研究，他以毕生精力从事光速的精密测量，在他的有生之年，一直是光速测定的国际中心人物。他发明了一种用以测定微小长度、折射率和光波波长的干涉仪（迈克尔逊干涉仪），在研究光谱线方面起着重要的作用。</a:t>
            </a:r>
            <a:r>
              <a:rPr lang="en-US" altLang="zh-CN" sz="1800" dirty="0">
                <a:solidFill>
                  <a:schemeClr val="tx1"/>
                </a:solidFill>
              </a:rPr>
              <a:t>1887</a:t>
            </a:r>
            <a:r>
              <a:rPr lang="zh-CN" altLang="en-US" sz="1800" dirty="0">
                <a:solidFill>
                  <a:schemeClr val="tx1"/>
                </a:solidFill>
              </a:rPr>
              <a:t>年他与美国物理学家</a:t>
            </a:r>
            <a:r>
              <a:rPr lang="en-US" altLang="zh-CN" sz="1800" dirty="0">
                <a:solidFill>
                  <a:schemeClr val="tx1"/>
                </a:solidFill>
              </a:rPr>
              <a:t>E</a:t>
            </a:r>
            <a:r>
              <a:rPr lang="en-US" altLang="zh-CN" sz="1800" dirty="0" smtClean="0">
                <a:solidFill>
                  <a:schemeClr val="tx1"/>
                </a:solidFill>
              </a:rPr>
              <a:t>. W</a:t>
            </a:r>
            <a:r>
              <a:rPr lang="en-US" altLang="zh-CN" sz="1800" dirty="0">
                <a:solidFill>
                  <a:schemeClr val="tx1"/>
                </a:solidFill>
              </a:rPr>
              <a:t>.</a:t>
            </a:r>
            <a:r>
              <a:rPr lang="zh-CN" altLang="en-US" sz="1800" dirty="0">
                <a:solidFill>
                  <a:schemeClr val="tx1"/>
                </a:solidFill>
              </a:rPr>
              <a:t>莫雷合作，进行了著名的迈克尔逊</a:t>
            </a:r>
            <a:r>
              <a:rPr lang="en-US" altLang="zh-CN" sz="1800" dirty="0">
                <a:solidFill>
                  <a:schemeClr val="tx1"/>
                </a:solidFill>
              </a:rPr>
              <a:t>-</a:t>
            </a:r>
            <a:r>
              <a:rPr lang="zh-CN" altLang="en-US" sz="1800" dirty="0">
                <a:solidFill>
                  <a:schemeClr val="tx1"/>
                </a:solidFill>
              </a:rPr>
              <a:t>莫雷 实验，这是一个最重大的否定性实验，它动摇了经典物理学的基础。他研制出高分辨率的光谱学仪器，经改进的衍射光栅和测距仪。迈克尔逊首倡用光波波长作为长度基准，提出在天文学中利用干涉效应的可能性，并且用自己设计的星体干涉仪测量了恒星参宿四的直径。</a:t>
            </a:r>
          </a:p>
          <a:p>
            <a:pPr marL="0" indent="0">
              <a:lnSpc>
                <a:spcPct val="150000"/>
              </a:lnSpc>
              <a:spcBef>
                <a:spcPts val="0"/>
              </a:spcBef>
              <a:buNone/>
            </a:pPr>
            <a:r>
              <a:rPr lang="zh-CN" altLang="en-US" sz="1800" dirty="0">
                <a:solidFill>
                  <a:schemeClr val="tx1"/>
                </a:solidFill>
              </a:rPr>
              <a:t>        由于创制了精密的光学仪器和利用这些仪器所完成的光谱学和基本度量学研究，迈克尔逊于</a:t>
            </a:r>
            <a:r>
              <a:rPr lang="en-US" altLang="zh-CN" sz="1800" dirty="0">
                <a:solidFill>
                  <a:schemeClr val="tx1"/>
                </a:solidFill>
              </a:rPr>
              <a:t>1907</a:t>
            </a:r>
            <a:r>
              <a:rPr lang="zh-CN" altLang="en-US" sz="1800" dirty="0">
                <a:solidFill>
                  <a:schemeClr val="tx1"/>
                </a:solidFill>
              </a:rPr>
              <a:t>年获诺贝尔物理学奖金。</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0670" y="1828800"/>
            <a:ext cx="1282280" cy="18000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7229" y="4229100"/>
            <a:ext cx="1444355" cy="18000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6" name="文本框 5"/>
          <p:cNvSpPr txBox="1"/>
          <p:nvPr/>
        </p:nvSpPr>
        <p:spPr>
          <a:xfrm>
            <a:off x="9601200" y="3746377"/>
            <a:ext cx="1859872" cy="369332"/>
          </a:xfrm>
          <a:prstGeom prst="rect">
            <a:avLst/>
          </a:prstGeom>
          <a:noFill/>
        </p:spPr>
        <p:txBody>
          <a:bodyPr wrap="square" rtlCol="0">
            <a:spAutoFit/>
          </a:bodyPr>
          <a:lstStyle/>
          <a:p>
            <a:pPr algn="ctr"/>
            <a:r>
              <a:rPr lang="zh-CN" altLang="en-US" dirty="0">
                <a:ea typeface="华文仿宋" panose="02010600040101010101" pitchFamily="2" charset="-122"/>
              </a:rPr>
              <a:t>迈克尔逊</a:t>
            </a:r>
          </a:p>
        </p:txBody>
      </p:sp>
      <p:sp>
        <p:nvSpPr>
          <p:cNvPr id="7" name="文本框 6"/>
          <p:cNvSpPr txBox="1"/>
          <p:nvPr/>
        </p:nvSpPr>
        <p:spPr>
          <a:xfrm>
            <a:off x="9549470" y="6132098"/>
            <a:ext cx="1859872" cy="369332"/>
          </a:xfrm>
          <a:prstGeom prst="rect">
            <a:avLst/>
          </a:prstGeom>
          <a:noFill/>
        </p:spPr>
        <p:txBody>
          <a:bodyPr wrap="square" rtlCol="0">
            <a:spAutoFit/>
          </a:bodyPr>
          <a:lstStyle/>
          <a:p>
            <a:pPr algn="ctr"/>
            <a:r>
              <a:rPr lang="zh-CN" altLang="en-US" dirty="0">
                <a:ea typeface="华文仿宋" panose="02010600040101010101" pitchFamily="2" charset="-122"/>
              </a:rPr>
              <a:t>莫雷</a:t>
            </a:r>
          </a:p>
        </p:txBody>
      </p:sp>
    </p:spTree>
    <p:extLst>
      <p:ext uri="{BB962C8B-B14F-4D97-AF65-F5344CB8AC3E}">
        <p14:creationId xmlns:p14="http://schemas.microsoft.com/office/powerpoint/2010/main" val="296546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一、实验简介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845128" y="1828799"/>
                <a:ext cx="8662786" cy="5029201"/>
              </a:xfrm>
            </p:spPr>
            <p:txBody>
              <a:bodyPr>
                <a:normAutofit fontScale="25000" lnSpcReduction="20000"/>
              </a:bodyPr>
              <a:lstStyle/>
              <a:p>
                <a:pPr>
                  <a:lnSpc>
                    <a:spcPct val="150000"/>
                  </a:lnSpc>
                  <a:buFont typeface="Wingdings" panose="05000000000000000000" pitchFamily="2" charset="2"/>
                  <a:buChar char="Ø"/>
                </a:pPr>
                <a:r>
                  <a:rPr lang="zh-CN" altLang="en-US" sz="5900" dirty="0"/>
                  <a:t> </a:t>
                </a:r>
                <a:r>
                  <a:rPr lang="en-US" altLang="zh-CN" sz="11200" dirty="0"/>
                  <a:t>2. </a:t>
                </a:r>
                <a:r>
                  <a:rPr lang="zh-CN" altLang="en-US" sz="11200" dirty="0"/>
                  <a:t>迈克尔逊干涉仪</a:t>
                </a:r>
                <a:endParaRPr lang="en-US" altLang="zh-CN" sz="11200" dirty="0"/>
              </a:p>
              <a:p>
                <a:pPr marL="0" indent="0">
                  <a:lnSpc>
                    <a:spcPct val="150000"/>
                  </a:lnSpc>
                  <a:spcBef>
                    <a:spcPts val="0"/>
                  </a:spcBef>
                  <a:buNone/>
                </a:pPr>
                <a:r>
                  <a:rPr lang="en-US" altLang="zh-CN" sz="3300" dirty="0"/>
                  <a:t>                </a:t>
                </a:r>
                <a:r>
                  <a:rPr lang="zh-CN" altLang="en-US" sz="7200" dirty="0">
                    <a:solidFill>
                      <a:schemeClr val="tx1"/>
                    </a:solidFill>
                  </a:rPr>
                  <a:t>迈克尔逊干涉仪是双光束分振幅类型的干涉仪中最典型的一种。迈克尔逊干涉仪最初是迈克尔逊为了探测“以太风”而设计的，大量的实验结果表明，在地面参考系中，光速在任何情况下都不受地球运动速度的影响。这就是著名的迈克尔逊</a:t>
                </a:r>
                <a:r>
                  <a:rPr lang="en-US" altLang="zh-CN" sz="7200" dirty="0">
                    <a:solidFill>
                      <a:schemeClr val="tx1"/>
                    </a:solidFill>
                  </a:rPr>
                  <a:t>-</a:t>
                </a:r>
                <a:r>
                  <a:rPr lang="zh-CN" altLang="en-US" sz="7200" dirty="0">
                    <a:solidFill>
                      <a:schemeClr val="tx1"/>
                    </a:solidFill>
                  </a:rPr>
                  <a:t>莫雷实验。它的结果是后来创立的狭义相对论的重要的实验根据。</a:t>
                </a:r>
              </a:p>
              <a:p>
                <a:pPr marL="0" indent="0">
                  <a:lnSpc>
                    <a:spcPct val="150000"/>
                  </a:lnSpc>
                  <a:spcBef>
                    <a:spcPts val="0"/>
                  </a:spcBef>
                  <a:buNone/>
                </a:pPr>
                <a:r>
                  <a:rPr lang="zh-CN" altLang="en-US" sz="7200" dirty="0">
                    <a:solidFill>
                      <a:schemeClr val="tx1"/>
                    </a:solidFill>
                  </a:rPr>
                  <a:t>      迈克尔逊还用这种干涉仪器测量过保存在巴黎的标准米尺的长度。并得出</a:t>
                </a:r>
                <a:r>
                  <a:rPr lang="en-US" altLang="zh-CN" sz="7200" dirty="0">
                    <a:solidFill>
                      <a:schemeClr val="tx1"/>
                    </a:solidFill>
                  </a:rPr>
                  <a:t>1m=1553163.5</a:t>
                </a:r>
                <a14:m>
                  <m:oMath xmlns:m="http://schemas.openxmlformats.org/officeDocument/2006/math">
                    <m:sSub>
                      <m:sSubPr>
                        <m:ctrlPr>
                          <a:rPr lang="en-US" altLang="zh-CN" sz="7200" i="1" smtClean="0">
                            <a:solidFill>
                              <a:schemeClr val="tx1"/>
                            </a:solidFill>
                            <a:latin typeface="Cambria Math"/>
                          </a:rPr>
                        </m:ctrlPr>
                      </m:sSubPr>
                      <m:e>
                        <m:r>
                          <a:rPr lang="zh-CN" altLang="en-US" sz="7200" i="1" smtClean="0">
                            <a:solidFill>
                              <a:schemeClr val="tx1"/>
                            </a:solidFill>
                            <a:latin typeface="Cambria Math" panose="02040503050406030204" pitchFamily="18" charset="0"/>
                          </a:rPr>
                          <m:t>𝜆</m:t>
                        </m:r>
                      </m:e>
                      <m:sub>
                        <m:sSub>
                          <m:sSubPr>
                            <m:ctrlPr>
                              <a:rPr lang="en-US" altLang="zh-CN" sz="7200" i="1" smtClean="0">
                                <a:solidFill>
                                  <a:schemeClr val="tx1"/>
                                </a:solidFill>
                                <a:latin typeface="Cambria Math"/>
                              </a:rPr>
                            </m:ctrlPr>
                          </m:sSubPr>
                          <m:e>
                            <m:r>
                              <m:rPr>
                                <m:sty m:val="p"/>
                              </m:rPr>
                              <a:rPr lang="en-US" altLang="zh-CN" sz="7200" b="0" i="0" smtClean="0">
                                <a:solidFill>
                                  <a:schemeClr val="tx1"/>
                                </a:solidFill>
                                <a:latin typeface="Cambria Math" panose="02040503050406030204" pitchFamily="18" charset="0"/>
                              </a:rPr>
                              <m:t>C</m:t>
                            </m:r>
                          </m:e>
                          <m:sub>
                            <m:r>
                              <m:rPr>
                                <m:sty m:val="p"/>
                              </m:rPr>
                              <a:rPr lang="en-US" altLang="zh-CN" sz="7200" b="0" i="0" smtClean="0">
                                <a:solidFill>
                                  <a:schemeClr val="tx1"/>
                                </a:solidFill>
                                <a:latin typeface="Cambria Math" panose="02040503050406030204" pitchFamily="18" charset="0"/>
                              </a:rPr>
                              <m:t>d</m:t>
                            </m:r>
                          </m:sub>
                        </m:sSub>
                      </m:sub>
                    </m:sSub>
                  </m:oMath>
                </a14:m>
                <a:r>
                  <a:rPr lang="en-US" altLang="zh-CN" sz="7200" dirty="0">
                    <a:solidFill>
                      <a:schemeClr val="tx1"/>
                    </a:solidFill>
                  </a:rPr>
                  <a:t>, </a:t>
                </a:r>
                <a14:m>
                  <m:oMath xmlns:m="http://schemas.openxmlformats.org/officeDocument/2006/math">
                    <m:sSub>
                      <m:sSubPr>
                        <m:ctrlPr>
                          <a:rPr lang="en-US" altLang="zh-CN" sz="7200" i="1">
                            <a:solidFill>
                              <a:schemeClr val="tx1"/>
                            </a:solidFill>
                            <a:latin typeface="Cambria Math"/>
                          </a:rPr>
                        </m:ctrlPr>
                      </m:sSubPr>
                      <m:e>
                        <m:r>
                          <a:rPr lang="zh-CN" altLang="en-US" sz="7200" i="1">
                            <a:solidFill>
                              <a:schemeClr val="tx1"/>
                            </a:solidFill>
                            <a:latin typeface="Cambria Math" panose="02040503050406030204" pitchFamily="18" charset="0"/>
                          </a:rPr>
                          <m:t>𝜆</m:t>
                        </m:r>
                      </m:e>
                      <m:sub>
                        <m:r>
                          <m:rPr>
                            <m:sty m:val="p"/>
                          </m:rPr>
                          <a:rPr lang="en-US" altLang="zh-CN" sz="7200" b="0" i="0" smtClean="0">
                            <a:solidFill>
                              <a:schemeClr val="tx1"/>
                            </a:solidFill>
                            <a:latin typeface="Cambria Math" panose="02040503050406030204" pitchFamily="18" charset="0"/>
                          </a:rPr>
                          <m:t>Cd</m:t>
                        </m:r>
                      </m:sub>
                    </m:sSub>
                  </m:oMath>
                </a14:m>
                <a:r>
                  <a:rPr lang="zh-CN" altLang="en-US" sz="7200" dirty="0">
                    <a:solidFill>
                      <a:schemeClr val="tx1"/>
                    </a:solidFill>
                  </a:rPr>
                  <a:t>为镉（</a:t>
                </a:r>
                <a:r>
                  <a:rPr lang="en-US" altLang="zh-CN" sz="7200" dirty="0">
                    <a:solidFill>
                      <a:schemeClr val="tx1"/>
                    </a:solidFill>
                  </a:rPr>
                  <a:t> Cd</a:t>
                </a:r>
                <a:r>
                  <a:rPr lang="zh-CN" altLang="en-US" sz="7200" dirty="0">
                    <a:solidFill>
                      <a:schemeClr val="tx1"/>
                    </a:solidFill>
                  </a:rPr>
                  <a:t>）红外的波长。</a:t>
                </a:r>
                <a:r>
                  <a:rPr lang="en-US" altLang="zh-CN" sz="7200" dirty="0">
                    <a:solidFill>
                      <a:schemeClr val="tx1"/>
                    </a:solidFill>
                  </a:rPr>
                  <a:t>1968</a:t>
                </a:r>
                <a:r>
                  <a:rPr lang="zh-CN" altLang="en-US" sz="7200" dirty="0">
                    <a:solidFill>
                      <a:schemeClr val="tx1"/>
                    </a:solidFill>
                  </a:rPr>
                  <a:t>年国际计量会议决定用氪（</a:t>
                </a:r>
                <a:r>
                  <a:rPr lang="en-US" altLang="zh-CN" sz="7200" dirty="0">
                    <a:solidFill>
                      <a:schemeClr val="tx1"/>
                    </a:solidFill>
                  </a:rPr>
                  <a:t>Kr</a:t>
                </a:r>
                <a:r>
                  <a:rPr lang="zh-CN" altLang="en-US" sz="7200" dirty="0">
                    <a:solidFill>
                      <a:schemeClr val="tx1"/>
                    </a:solidFill>
                  </a:rPr>
                  <a:t>）发射的橙色线在真空中的波长</a:t>
                </a:r>
                <a14:m>
                  <m:oMath xmlns:m="http://schemas.openxmlformats.org/officeDocument/2006/math">
                    <m:sSub>
                      <m:sSubPr>
                        <m:ctrlPr>
                          <a:rPr lang="en-US" altLang="zh-CN" sz="7200" i="1">
                            <a:solidFill>
                              <a:schemeClr val="tx1"/>
                            </a:solidFill>
                            <a:latin typeface="Cambria Math"/>
                          </a:rPr>
                        </m:ctrlPr>
                      </m:sSubPr>
                      <m:e>
                        <m:r>
                          <a:rPr lang="zh-CN" altLang="en-US" sz="7200" i="1">
                            <a:solidFill>
                              <a:schemeClr val="tx1"/>
                            </a:solidFill>
                            <a:latin typeface="Cambria Math" panose="02040503050406030204" pitchFamily="18" charset="0"/>
                          </a:rPr>
                          <m:t>𝜆</m:t>
                        </m:r>
                      </m:e>
                      <m:sub>
                        <m:r>
                          <m:rPr>
                            <m:sty m:val="p"/>
                          </m:rPr>
                          <a:rPr lang="en-US" altLang="zh-CN" sz="7200" b="0" i="0" smtClean="0">
                            <a:solidFill>
                              <a:schemeClr val="tx1"/>
                            </a:solidFill>
                            <a:latin typeface="Cambria Math" panose="02040503050406030204" pitchFamily="18" charset="0"/>
                          </a:rPr>
                          <m:t>Kr</m:t>
                        </m:r>
                      </m:sub>
                    </m:sSub>
                  </m:oMath>
                </a14:m>
                <a:r>
                  <a:rPr lang="zh-CN" altLang="en-US" sz="7200" dirty="0">
                    <a:solidFill>
                      <a:schemeClr val="tx1"/>
                    </a:solidFill>
                  </a:rPr>
                  <a:t>作为标准，</a:t>
                </a:r>
                <a:r>
                  <a:rPr lang="en-US" altLang="zh-CN" sz="7200" dirty="0">
                    <a:solidFill>
                      <a:schemeClr val="tx1"/>
                    </a:solidFill>
                  </a:rPr>
                  <a:t>1m=1650763.73</a:t>
                </a:r>
                <a14:m>
                  <m:oMath xmlns:m="http://schemas.openxmlformats.org/officeDocument/2006/math">
                    <m:sSub>
                      <m:sSubPr>
                        <m:ctrlPr>
                          <a:rPr lang="en-US" altLang="zh-CN" sz="7200" i="1">
                            <a:solidFill>
                              <a:schemeClr val="tx1"/>
                            </a:solidFill>
                            <a:latin typeface="Cambria Math"/>
                          </a:rPr>
                        </m:ctrlPr>
                      </m:sSubPr>
                      <m:e>
                        <m:r>
                          <a:rPr lang="zh-CN" altLang="en-US" sz="7200" i="1">
                            <a:solidFill>
                              <a:schemeClr val="tx1"/>
                            </a:solidFill>
                            <a:latin typeface="Cambria Math" panose="02040503050406030204" pitchFamily="18" charset="0"/>
                          </a:rPr>
                          <m:t>𝜆</m:t>
                        </m:r>
                      </m:e>
                      <m:sub>
                        <m:r>
                          <m:rPr>
                            <m:sty m:val="p"/>
                          </m:rPr>
                          <a:rPr lang="en-US" altLang="zh-CN" sz="7200" b="0" i="0" smtClean="0">
                            <a:solidFill>
                              <a:schemeClr val="tx1"/>
                            </a:solidFill>
                            <a:latin typeface="Cambria Math" panose="02040503050406030204" pitchFamily="18" charset="0"/>
                          </a:rPr>
                          <m:t>Kr</m:t>
                        </m:r>
                      </m:sub>
                    </m:sSub>
                  </m:oMath>
                </a14:m>
                <a:r>
                  <a:rPr lang="zh-CN" altLang="en-US" sz="7200" dirty="0">
                    <a:solidFill>
                      <a:schemeClr val="tx1"/>
                    </a:solidFill>
                  </a:rPr>
                  <a:t>。</a:t>
                </a:r>
              </a:p>
              <a:p>
                <a:pPr marL="0" indent="0">
                  <a:lnSpc>
                    <a:spcPct val="150000"/>
                  </a:lnSpc>
                  <a:spcBef>
                    <a:spcPts val="0"/>
                  </a:spcBef>
                  <a:buNone/>
                </a:pPr>
                <a:r>
                  <a:rPr lang="zh-CN" altLang="en-US" sz="7200" dirty="0">
                    <a:solidFill>
                      <a:schemeClr val="tx1"/>
                    </a:solidFill>
                  </a:rPr>
                  <a:t>        迈克尔逊干涉仪的主要特点是两相干光束的光路分得很开，并且可用移动反射镜，或在光路中插入另外的媒质的方法，来改变两光束的光程差，这就使干涉仪具有广泛的用途，如用于测长度、测量折射率、检查光学元件的质量等。</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45128" y="1828799"/>
                <a:ext cx="8662786" cy="5029201"/>
              </a:xfrm>
              <a:blipFill>
                <a:blip r:embed="rId3"/>
                <a:stretch>
                  <a:fillRect l="-633" r="-2885"/>
                </a:stretch>
              </a:blipFill>
            </p:spPr>
            <p:txBody>
              <a:bodyPr/>
              <a:lstStyle/>
              <a:p>
                <a:r>
                  <a:rPr lang="zh-CN" altLang="en-US">
                    <a:noFill/>
                  </a:rPr>
                  <a:t> </a:t>
                </a:r>
              </a:p>
            </p:txBody>
          </p:sp>
        </mc:Fallback>
      </mc:AlternateContent>
      <p:pic>
        <p:nvPicPr>
          <p:cNvPr id="9" name="图片 8"/>
          <p:cNvPicPr>
            <a:picLocks noChangeAspect="1"/>
          </p:cNvPicPr>
          <p:nvPr/>
        </p:nvPicPr>
        <p:blipFill>
          <a:blip r:embed="rId4"/>
          <a:stretch>
            <a:fillRect/>
          </a:stretch>
        </p:blipFill>
        <p:spPr>
          <a:xfrm>
            <a:off x="9601200" y="4021583"/>
            <a:ext cx="2152835" cy="1635979"/>
          </a:xfrm>
          <a:prstGeom prst="rect">
            <a:avLst/>
          </a:prstGeom>
        </p:spPr>
      </p:pic>
      <p:sp>
        <p:nvSpPr>
          <p:cNvPr id="10" name="矩形 9"/>
          <p:cNvSpPr/>
          <p:nvPr/>
        </p:nvSpPr>
        <p:spPr>
          <a:xfrm>
            <a:off x="9694486" y="5657562"/>
            <a:ext cx="1966262" cy="646331"/>
          </a:xfrm>
          <a:prstGeom prst="rect">
            <a:avLst/>
          </a:prstGeom>
        </p:spPr>
        <p:txBody>
          <a:bodyPr wrap="square">
            <a:spAutoFit/>
          </a:bodyPr>
          <a:lstStyle/>
          <a:p>
            <a:pPr algn="ctr"/>
            <a:r>
              <a:rPr lang="zh-CN" altLang="en-US" dirty="0">
                <a:ea typeface="华文仿宋" panose="02010600040101010101" pitchFamily="2" charset="-122"/>
              </a:rPr>
              <a:t>用迈克尔逊干涉仪测气流</a:t>
            </a: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8518" y="1994493"/>
            <a:ext cx="2155517" cy="1481345"/>
          </a:xfrm>
          <a:prstGeom prst="rect">
            <a:avLst/>
          </a:prstGeom>
        </p:spPr>
      </p:pic>
      <p:sp>
        <p:nvSpPr>
          <p:cNvPr id="12" name="矩形 11"/>
          <p:cNvSpPr/>
          <p:nvPr/>
        </p:nvSpPr>
        <p:spPr>
          <a:xfrm>
            <a:off x="9694486" y="3425545"/>
            <a:ext cx="1966262" cy="646331"/>
          </a:xfrm>
          <a:prstGeom prst="rect">
            <a:avLst/>
          </a:prstGeom>
        </p:spPr>
        <p:txBody>
          <a:bodyPr wrap="square">
            <a:spAutoFit/>
          </a:bodyPr>
          <a:lstStyle/>
          <a:p>
            <a:pPr algn="ctr"/>
            <a:r>
              <a:rPr lang="zh-CN" altLang="en-US" dirty="0">
                <a:ea typeface="华文仿宋" panose="02010600040101010101" pitchFamily="2" charset="-122"/>
              </a:rPr>
              <a:t>迈克尔逊在进行实验</a:t>
            </a:r>
          </a:p>
        </p:txBody>
      </p:sp>
    </p:spTree>
    <p:extLst>
      <p:ext uri="{BB962C8B-B14F-4D97-AF65-F5344CB8AC3E}">
        <p14:creationId xmlns:p14="http://schemas.microsoft.com/office/powerpoint/2010/main" val="1719848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13"/>
          <p:cNvSpPr>
            <a:spLocks noGrp="1"/>
          </p:cNvSpPr>
          <p:nvPr>
            <p:ph sz="half" idx="2"/>
          </p:nvPr>
        </p:nvSpPr>
        <p:spPr>
          <a:xfrm>
            <a:off x="845126" y="2507550"/>
            <a:ext cx="10013373" cy="3680525"/>
          </a:xfrm>
        </p:spPr>
        <p:txBody>
          <a:bodyPr>
            <a:normAutofit/>
          </a:bodyPr>
          <a:lstStyle/>
          <a:p>
            <a:pPr>
              <a:lnSpc>
                <a:spcPct val="150000"/>
              </a:lnSpc>
              <a:buFont typeface="Wingdings" panose="05000000000000000000" pitchFamily="2" charset="2"/>
              <a:buChar char="Ø"/>
            </a:pPr>
            <a:r>
              <a:rPr lang="en-US" altLang="zh-CN" dirty="0"/>
              <a:t>1. </a:t>
            </a:r>
            <a:r>
              <a:rPr lang="zh-CN" altLang="en-US" dirty="0"/>
              <a:t>熟悉迈克尔逊干涉仪的结构，掌握其调整方法；</a:t>
            </a:r>
          </a:p>
          <a:p>
            <a:pPr>
              <a:lnSpc>
                <a:spcPct val="150000"/>
              </a:lnSpc>
              <a:buFont typeface="Wingdings" panose="05000000000000000000" pitchFamily="2" charset="2"/>
              <a:buChar char="Ø"/>
            </a:pPr>
            <a:r>
              <a:rPr lang="en-US" altLang="zh-CN" dirty="0"/>
              <a:t>2. </a:t>
            </a:r>
            <a:r>
              <a:rPr lang="zh-CN" altLang="en-US" dirty="0"/>
              <a:t>通过实验观察，认识点光源非定域干涉条纹的形成与特点；</a:t>
            </a:r>
          </a:p>
          <a:p>
            <a:pPr>
              <a:lnSpc>
                <a:spcPct val="150000"/>
              </a:lnSpc>
              <a:buFont typeface="Wingdings" panose="05000000000000000000" pitchFamily="2" charset="2"/>
              <a:buChar char="Ø"/>
            </a:pPr>
            <a:r>
              <a:rPr lang="en-US" altLang="zh-CN" dirty="0"/>
              <a:t>3. </a:t>
            </a:r>
            <a:r>
              <a:rPr lang="zh-CN" altLang="en-US" dirty="0"/>
              <a:t>用干涉条纹变化的特点，测定光源波长。</a:t>
            </a:r>
          </a:p>
          <a:p>
            <a:pPr>
              <a:lnSpc>
                <a:spcPct val="150000"/>
              </a:lnSpc>
              <a:buFont typeface="Wingdings" panose="05000000000000000000" pitchFamily="2" charset="2"/>
              <a:buChar char="Ø"/>
            </a:pPr>
            <a:endParaRPr lang="en-US" altLang="zh-CN" dirty="0"/>
          </a:p>
        </p:txBody>
      </p:sp>
      <p:sp>
        <p:nvSpPr>
          <p:cNvPr id="2" name="标题 1"/>
          <p:cNvSpPr>
            <a:spLocks noGrp="1"/>
          </p:cNvSpPr>
          <p:nvPr>
            <p:ph type="title"/>
          </p:nvPr>
        </p:nvSpPr>
        <p:spPr/>
        <p:txBody>
          <a:bodyPr/>
          <a:lstStyle/>
          <a:p>
            <a:r>
              <a:rPr lang="zh-CN" altLang="en-US" dirty="0"/>
              <a:t>二、实验目的</a:t>
            </a:r>
          </a:p>
        </p:txBody>
      </p:sp>
    </p:spTree>
    <p:extLst>
      <p:ext uri="{BB962C8B-B14F-4D97-AF65-F5344CB8AC3E}">
        <p14:creationId xmlns:p14="http://schemas.microsoft.com/office/powerpoint/2010/main" val="343433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三、实验仪器</a:t>
            </a:r>
          </a:p>
        </p:txBody>
      </p:sp>
      <p:sp>
        <p:nvSpPr>
          <p:cNvPr id="11" name="内容占位符 10"/>
          <p:cNvSpPr>
            <a:spLocks noGrp="1"/>
          </p:cNvSpPr>
          <p:nvPr>
            <p:ph idx="1"/>
          </p:nvPr>
        </p:nvSpPr>
        <p:spPr/>
        <p:txBody>
          <a:bodyPr/>
          <a:lstStyle/>
          <a:p>
            <a:pPr>
              <a:lnSpc>
                <a:spcPct val="150000"/>
              </a:lnSpc>
              <a:buFont typeface="Wingdings" panose="05000000000000000000" pitchFamily="2" charset="2"/>
              <a:buChar char="Ø"/>
            </a:pPr>
            <a:r>
              <a:rPr lang="en-US" altLang="zh-CN" dirty="0"/>
              <a:t>1. </a:t>
            </a:r>
            <a:r>
              <a:rPr lang="zh-CN" altLang="en-US" dirty="0"/>
              <a:t>迈克尔逊干涉仪 </a:t>
            </a:r>
            <a:endParaRPr lang="en-US" altLang="zh-CN" dirty="0"/>
          </a:p>
          <a:p>
            <a:pPr>
              <a:lnSpc>
                <a:spcPct val="150000"/>
              </a:lnSpc>
              <a:buFont typeface="Wingdings" panose="05000000000000000000" pitchFamily="2" charset="2"/>
              <a:buChar char="Ø"/>
            </a:pPr>
            <a:r>
              <a:rPr lang="en-US" altLang="zh-CN" dirty="0"/>
              <a:t>2. </a:t>
            </a:r>
            <a:r>
              <a:rPr lang="zh-CN" altLang="en-US" dirty="0"/>
              <a:t>激光器</a:t>
            </a:r>
            <a:endParaRPr lang="en-US" altLang="zh-CN" dirty="0"/>
          </a:p>
          <a:p>
            <a:pPr>
              <a:lnSpc>
                <a:spcPct val="150000"/>
              </a:lnSpc>
              <a:buFont typeface="Wingdings" panose="05000000000000000000" pitchFamily="2" charset="2"/>
              <a:buChar char="Ø"/>
            </a:pPr>
            <a:r>
              <a:rPr lang="en-US" altLang="zh-CN" dirty="0"/>
              <a:t>3. </a:t>
            </a:r>
            <a:r>
              <a:rPr lang="zh-CN" altLang="en-US" dirty="0"/>
              <a:t>扩束镜</a:t>
            </a:r>
            <a:endParaRPr lang="en-US" altLang="zh-CN" dirty="0"/>
          </a:p>
          <a:p>
            <a:pPr>
              <a:lnSpc>
                <a:spcPct val="150000"/>
              </a:lnSpc>
              <a:buFont typeface="Wingdings" panose="05000000000000000000" pitchFamily="2" charset="2"/>
              <a:buChar char="Ø"/>
            </a:pPr>
            <a:r>
              <a:rPr lang="en-US" altLang="zh-CN" dirty="0"/>
              <a:t>4. </a:t>
            </a:r>
            <a:r>
              <a:rPr lang="zh-CN" altLang="en-US" dirty="0"/>
              <a:t>护目镜</a:t>
            </a:r>
            <a:endParaRPr lang="en-US" altLang="zh-CN" dirty="0"/>
          </a:p>
        </p:txBody>
      </p:sp>
      <p:pic>
        <p:nvPicPr>
          <p:cNvPr id="3" name="图片 2"/>
          <p:cNvPicPr>
            <a:picLocks noChangeAspect="1"/>
          </p:cNvPicPr>
          <p:nvPr/>
        </p:nvPicPr>
        <p:blipFill>
          <a:blip r:embed="rId2" cstate="print">
            <a:extLst>
              <a:ext uri="{BEBA8EAE-BF5A-486C-A8C5-ECC9F3942E4B}">
                <a14:imgProps xmlns:a14="http://schemas.microsoft.com/office/drawing/2010/main">
                  <a14:imgLayer r:embed="rId3">
                    <a14:imgEffect>
                      <a14:backgroundRemoval t="5546" b="98680" l="574" r="99522"/>
                    </a14:imgEffect>
                  </a14:imgLayer>
                </a14:imgProps>
              </a:ext>
              <a:ext uri="{28A0092B-C50C-407E-A947-70E740481C1C}">
                <a14:useLocalDpi xmlns:a14="http://schemas.microsoft.com/office/drawing/2010/main" val="0"/>
              </a:ext>
            </a:extLst>
          </a:blip>
          <a:stretch>
            <a:fillRect/>
          </a:stretch>
        </p:blipFill>
        <p:spPr>
          <a:xfrm>
            <a:off x="8280002" y="1828800"/>
            <a:ext cx="1909514" cy="2075797"/>
          </a:xfrm>
          <a:prstGeom prst="rect">
            <a:avLst/>
          </a:prstGeom>
        </p:spPr>
      </p:pic>
      <p:pic>
        <p:nvPicPr>
          <p:cNvPr id="4" name="图片 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530" b="93380" l="2167" r="93167"/>
                    </a14:imgEffect>
                  </a14:imgLayer>
                </a14:imgProps>
              </a:ext>
              <a:ext uri="{28A0092B-C50C-407E-A947-70E740481C1C}">
                <a14:useLocalDpi xmlns:a14="http://schemas.microsoft.com/office/drawing/2010/main" val="0"/>
              </a:ext>
            </a:extLst>
          </a:blip>
          <a:srcRect l="2345" r="8395"/>
          <a:stretch/>
        </p:blipFill>
        <p:spPr>
          <a:xfrm>
            <a:off x="8085924" y="4724409"/>
            <a:ext cx="1525004" cy="817225"/>
          </a:xfrm>
          <a:prstGeom prst="rect">
            <a:avLst/>
          </a:prstGeom>
        </p:spPr>
      </p:pic>
      <p:pic>
        <p:nvPicPr>
          <p:cNvPr id="10" name="Picture 8" descr="图像-17"/>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964" b="89924" l="5577" r="90000">
                        <a14:foregroundMark x1="9519" y1="65030" x2="9519" y2="65030"/>
                      </a14:backgroundRemoval>
                    </a14:imgEffect>
                  </a14:imgLayer>
                </a14:imgProps>
              </a:ext>
              <a:ext uri="{28A0092B-C50C-407E-A947-70E740481C1C}">
                <a14:useLocalDpi xmlns:a14="http://schemas.microsoft.com/office/drawing/2010/main" val="0"/>
              </a:ext>
            </a:extLst>
          </a:blip>
          <a:srcRect/>
          <a:stretch>
            <a:fillRect/>
          </a:stretch>
        </p:blipFill>
        <p:spPr>
          <a:xfrm>
            <a:off x="4578441" y="1691322"/>
            <a:ext cx="2398594" cy="2645429"/>
          </a:xfrm>
          <a:prstGeom prst="rect">
            <a:avLst/>
          </a:prstGeom>
          <a:ln>
            <a:noFill/>
          </a:ln>
          <a:effectLst>
            <a:outerShdw dist="35921" dir="2700000" algn="ctr" rotWithShape="0">
              <a:srgbClr val="808080"/>
            </a:outerShdw>
          </a:effectLst>
          <a:scene3d>
            <a:camera prst="perspectiveContrastingLeftFacing">
              <a:rot lat="300000" lon="19800000" rev="0"/>
            </a:camera>
            <a:lightRig rig="threePt" dir="t">
              <a:rot lat="0" lon="0" rev="2700000"/>
            </a:lightRig>
          </a:scene3d>
          <a:sp3d>
            <a:bevelT w="63500" h="50800"/>
          </a:sp3d>
          <a:extLs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8"/>
          <a:stretch>
            <a:fillRect/>
          </a:stretch>
        </p:blipFill>
        <p:spPr>
          <a:xfrm>
            <a:off x="4950402" y="4600054"/>
            <a:ext cx="1713778" cy="1062259"/>
          </a:xfrm>
          <a:prstGeom prst="rect">
            <a:avLst/>
          </a:prstGeom>
        </p:spPr>
      </p:pic>
    </p:spTree>
    <p:extLst>
      <p:ext uri="{BB962C8B-B14F-4D97-AF65-F5344CB8AC3E}">
        <p14:creationId xmlns:p14="http://schemas.microsoft.com/office/powerpoint/2010/main" val="2041745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444500" y="1101726"/>
            <a:ext cx="802640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altLang="zh-CN" b="1">
                <a:latin typeface="楷体_GB2312" pitchFamily="49" charset="-122"/>
                <a:ea typeface="楷体_GB2312" pitchFamily="49" charset="-122"/>
              </a:rPr>
              <a:t>   </a:t>
            </a:r>
            <a:r>
              <a:rPr lang="zh-CN" altLang="en-US" b="1">
                <a:latin typeface="楷体_GB2312" pitchFamily="49" charset="-122"/>
                <a:ea typeface="楷体_GB2312" pitchFamily="49" charset="-122"/>
              </a:rPr>
              <a:t>美国物理学家，主要从事光学研究，有生之年一直是光速测定的国际中心人物。</a:t>
            </a:r>
          </a:p>
        </p:txBody>
      </p:sp>
      <p:sp>
        <p:nvSpPr>
          <p:cNvPr id="80899" name="Text Box 3"/>
          <p:cNvSpPr txBox="1">
            <a:spLocks noChangeArrowheads="1"/>
          </p:cNvSpPr>
          <p:nvPr/>
        </p:nvSpPr>
        <p:spPr bwMode="auto">
          <a:xfrm>
            <a:off x="143934" y="2205039"/>
            <a:ext cx="8257117"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altLang="zh-CN" b="1">
                <a:solidFill>
                  <a:schemeClr val="accent2"/>
                </a:solidFill>
                <a:ea typeface="楷体_GB2312" pitchFamily="49" charset="-122"/>
              </a:rPr>
              <a:t>(1) </a:t>
            </a:r>
            <a:r>
              <a:rPr lang="en-US" altLang="zh-CN" b="1">
                <a:ea typeface="楷体_GB2312" pitchFamily="49" charset="-122"/>
              </a:rPr>
              <a:t>1879</a:t>
            </a:r>
            <a:r>
              <a:rPr lang="zh-CN" altLang="en-US" b="1">
                <a:ea typeface="楷体_GB2312" pitchFamily="49" charset="-122"/>
              </a:rPr>
              <a:t>年他用自己改进了的傅科方法，获</a:t>
            </a:r>
          </a:p>
          <a:p>
            <a:pPr>
              <a:lnSpc>
                <a:spcPct val="120000"/>
              </a:lnSpc>
            </a:pPr>
            <a:r>
              <a:rPr lang="zh-CN" altLang="en-US" b="1">
                <a:ea typeface="楷体_GB2312" pitchFamily="49" charset="-122"/>
              </a:rPr>
              <a:t>      得</a:t>
            </a:r>
            <a:r>
              <a:rPr lang="zh-CN" altLang="en-US" b="1">
                <a:solidFill>
                  <a:srgbClr val="FF6600"/>
                </a:solidFill>
                <a:ea typeface="楷体_GB2312" pitchFamily="49" charset="-122"/>
              </a:rPr>
              <a:t>光速</a:t>
            </a:r>
            <a:r>
              <a:rPr lang="zh-CN" altLang="en-US" b="1">
                <a:ea typeface="楷体_GB2312" pitchFamily="49" charset="-122"/>
              </a:rPr>
              <a:t>值为</a:t>
            </a:r>
            <a:r>
              <a:rPr lang="en-US" altLang="zh-CN" b="1">
                <a:ea typeface="楷体_GB2312" pitchFamily="49" charset="-122"/>
              </a:rPr>
              <a:t>299 910±50km/s</a:t>
            </a:r>
            <a:r>
              <a:rPr lang="zh-CN" altLang="en-US" b="1">
                <a:ea typeface="楷体_GB2312" pitchFamily="49" charset="-122"/>
              </a:rPr>
              <a:t>；</a:t>
            </a:r>
            <a:r>
              <a:rPr lang="zh-CN" altLang="en-US">
                <a:ea typeface="楷体_GB2312" pitchFamily="49" charset="-122"/>
              </a:rPr>
              <a:t> </a:t>
            </a:r>
          </a:p>
        </p:txBody>
      </p:sp>
      <p:sp>
        <p:nvSpPr>
          <p:cNvPr id="80900" name="Text Box 4"/>
          <p:cNvSpPr txBox="1">
            <a:spLocks noChangeArrowheads="1"/>
          </p:cNvSpPr>
          <p:nvPr/>
        </p:nvSpPr>
        <p:spPr bwMode="auto">
          <a:xfrm>
            <a:off x="143933" y="3346451"/>
            <a:ext cx="960120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altLang="zh-CN" b="1">
                <a:solidFill>
                  <a:schemeClr val="accent2"/>
                </a:solidFill>
                <a:ea typeface="楷体_GB2312" pitchFamily="49" charset="-122"/>
              </a:rPr>
              <a:t>(2) </a:t>
            </a:r>
            <a:r>
              <a:rPr lang="en-US" altLang="zh-CN" b="1">
                <a:ea typeface="楷体_GB2312" pitchFamily="49" charset="-122"/>
              </a:rPr>
              <a:t>1887</a:t>
            </a:r>
            <a:r>
              <a:rPr lang="zh-CN" altLang="en-US" b="1">
                <a:ea typeface="楷体_GB2312" pitchFamily="49" charset="-122"/>
              </a:rPr>
              <a:t>年的</a:t>
            </a:r>
            <a:r>
              <a:rPr lang="zh-CN" altLang="en-US" b="1">
                <a:solidFill>
                  <a:srgbClr val="FF6600"/>
                </a:solidFill>
                <a:ea typeface="楷体_GB2312" pitchFamily="49" charset="-122"/>
              </a:rPr>
              <a:t>迈克耳孙</a:t>
            </a:r>
            <a:r>
              <a:rPr lang="en-US" altLang="zh-CN" b="1">
                <a:solidFill>
                  <a:srgbClr val="FF6600"/>
                </a:solidFill>
                <a:ea typeface="楷体_GB2312" pitchFamily="49" charset="-122"/>
              </a:rPr>
              <a:t>—</a:t>
            </a:r>
            <a:r>
              <a:rPr lang="zh-CN" altLang="en-US" b="1">
                <a:solidFill>
                  <a:srgbClr val="FF6600"/>
                </a:solidFill>
                <a:ea typeface="楷体_GB2312" pitchFamily="49" charset="-122"/>
              </a:rPr>
              <a:t>莫雷实验</a:t>
            </a:r>
            <a:r>
              <a:rPr lang="zh-CN" altLang="en-US" b="1">
                <a:ea typeface="楷体_GB2312" pitchFamily="49" charset="-122"/>
              </a:rPr>
              <a:t>，否定了以</a:t>
            </a:r>
          </a:p>
          <a:p>
            <a:pPr>
              <a:lnSpc>
                <a:spcPct val="120000"/>
              </a:lnSpc>
            </a:pPr>
            <a:r>
              <a:rPr lang="zh-CN" altLang="en-US" b="1">
                <a:ea typeface="楷体_GB2312" pitchFamily="49" charset="-122"/>
              </a:rPr>
              <a:t>     太的存在，它动摇了经典物理学的基础； </a:t>
            </a:r>
          </a:p>
        </p:txBody>
      </p:sp>
      <p:sp>
        <p:nvSpPr>
          <p:cNvPr id="80901" name="Text Box 5"/>
          <p:cNvSpPr txBox="1">
            <a:spLocks noChangeArrowheads="1"/>
          </p:cNvSpPr>
          <p:nvPr/>
        </p:nvSpPr>
        <p:spPr bwMode="auto">
          <a:xfrm>
            <a:off x="143934" y="4486276"/>
            <a:ext cx="912071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altLang="zh-CN" b="1">
                <a:solidFill>
                  <a:schemeClr val="accent2"/>
                </a:solidFill>
                <a:ea typeface="楷体_GB2312" pitchFamily="49" charset="-122"/>
              </a:rPr>
              <a:t>(3) </a:t>
            </a:r>
            <a:r>
              <a:rPr lang="en-US" altLang="zh-CN" b="1">
                <a:ea typeface="楷体_GB2312" pitchFamily="49" charset="-122"/>
              </a:rPr>
              <a:t>1893</a:t>
            </a:r>
            <a:r>
              <a:rPr lang="zh-CN" altLang="en-US" b="1">
                <a:ea typeface="楷体_GB2312" pitchFamily="49" charset="-122"/>
              </a:rPr>
              <a:t>年首倡用</a:t>
            </a:r>
            <a:r>
              <a:rPr lang="zh-CN" altLang="en-US" b="1">
                <a:solidFill>
                  <a:srgbClr val="FF6600"/>
                </a:solidFill>
                <a:ea typeface="楷体_GB2312" pitchFamily="49" charset="-122"/>
              </a:rPr>
              <a:t>光波波长作为长度基准</a:t>
            </a:r>
            <a:r>
              <a:rPr lang="zh-CN" altLang="en-US" b="1">
                <a:ea typeface="楷体_GB2312" pitchFamily="49" charset="-122"/>
              </a:rPr>
              <a:t>；</a:t>
            </a:r>
          </a:p>
        </p:txBody>
      </p:sp>
      <p:sp>
        <p:nvSpPr>
          <p:cNvPr id="80902" name="Text Box 6"/>
          <p:cNvSpPr txBox="1">
            <a:spLocks noChangeArrowheads="1"/>
          </p:cNvSpPr>
          <p:nvPr/>
        </p:nvSpPr>
        <p:spPr bwMode="auto">
          <a:xfrm>
            <a:off x="143933" y="5080001"/>
            <a:ext cx="1053465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altLang="zh-CN" b="1">
                <a:solidFill>
                  <a:schemeClr val="accent2"/>
                </a:solidFill>
                <a:ea typeface="楷体_GB2312" pitchFamily="49" charset="-122"/>
              </a:rPr>
              <a:t>(4) </a:t>
            </a:r>
            <a:r>
              <a:rPr lang="en-US" altLang="zh-CN" b="1">
                <a:ea typeface="楷体_GB2312" pitchFamily="49" charset="-122"/>
              </a:rPr>
              <a:t>1920</a:t>
            </a:r>
            <a:r>
              <a:rPr lang="zh-CN" altLang="en-US" b="1">
                <a:ea typeface="楷体_GB2312" pitchFamily="49" charset="-122"/>
              </a:rPr>
              <a:t>年第一次测量了</a:t>
            </a:r>
            <a:r>
              <a:rPr lang="zh-CN" altLang="en-US" b="1">
                <a:solidFill>
                  <a:srgbClr val="FF6600"/>
                </a:solidFill>
                <a:ea typeface="楷体_GB2312" pitchFamily="49" charset="-122"/>
              </a:rPr>
              <a:t>恒星的尺寸</a:t>
            </a:r>
            <a:r>
              <a:rPr lang="zh-CN" altLang="en-US" b="1">
                <a:ea typeface="楷体_GB2312" pitchFamily="49" charset="-122"/>
              </a:rPr>
              <a:t>（恒星参宿四 ）；</a:t>
            </a:r>
          </a:p>
        </p:txBody>
      </p:sp>
      <p:sp>
        <p:nvSpPr>
          <p:cNvPr id="80903" name="Text Box 7">
            <a:hlinkClick r:id="" action="ppaction://noaction"/>
          </p:cNvPr>
          <p:cNvSpPr txBox="1">
            <a:spLocks noChangeArrowheads="1"/>
          </p:cNvSpPr>
          <p:nvPr/>
        </p:nvSpPr>
        <p:spPr bwMode="auto">
          <a:xfrm>
            <a:off x="207433" y="5737226"/>
            <a:ext cx="1066800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altLang="zh-CN" b="1">
                <a:solidFill>
                  <a:schemeClr val="accent2"/>
                </a:solidFill>
                <a:ea typeface="楷体_GB2312" pitchFamily="49" charset="-122"/>
              </a:rPr>
              <a:t>(5) </a:t>
            </a:r>
            <a:r>
              <a:rPr lang="en-US" altLang="zh-CN" b="1">
                <a:ea typeface="楷体_GB2312" pitchFamily="49" charset="-122"/>
              </a:rPr>
              <a:t>1907</a:t>
            </a:r>
            <a:r>
              <a:rPr lang="zh-CN" altLang="en-US" b="1">
                <a:ea typeface="楷体_GB2312" pitchFamily="49" charset="-122"/>
              </a:rPr>
              <a:t>年获</a:t>
            </a:r>
            <a:r>
              <a:rPr lang="zh-CN" altLang="en-US" b="1">
                <a:solidFill>
                  <a:srgbClr val="FF6600"/>
                </a:solidFill>
                <a:ea typeface="楷体_GB2312" pitchFamily="49" charset="-122"/>
              </a:rPr>
              <a:t>诺贝尔物理学奖金</a:t>
            </a:r>
            <a:r>
              <a:rPr lang="zh-CN" altLang="en-US" b="1">
                <a:ea typeface="楷体_GB2312" pitchFamily="49" charset="-122"/>
              </a:rPr>
              <a:t>。</a:t>
            </a:r>
            <a:r>
              <a:rPr lang="zh-CN" altLang="en-US">
                <a:ea typeface="楷体_GB2312" pitchFamily="49" charset="-122"/>
              </a:rPr>
              <a:t> </a:t>
            </a:r>
          </a:p>
        </p:txBody>
      </p:sp>
      <p:grpSp>
        <p:nvGrpSpPr>
          <p:cNvPr id="80908" name="Group 12"/>
          <p:cNvGrpSpPr>
            <a:grpSpLocks/>
          </p:cNvGrpSpPr>
          <p:nvPr/>
        </p:nvGrpSpPr>
        <p:grpSpPr bwMode="auto">
          <a:xfrm>
            <a:off x="9359900" y="549275"/>
            <a:ext cx="2641600" cy="2497138"/>
            <a:chOff x="4422" y="346"/>
            <a:chExt cx="1248" cy="1573"/>
          </a:xfrm>
        </p:grpSpPr>
        <p:sp>
          <p:nvSpPr>
            <p:cNvPr id="80905" name="Text Box 9"/>
            <p:cNvSpPr txBox="1">
              <a:spLocks noChangeArrowheads="1"/>
            </p:cNvSpPr>
            <p:nvPr/>
          </p:nvSpPr>
          <p:spPr bwMode="auto">
            <a:xfrm>
              <a:off x="4422" y="1480"/>
              <a:ext cx="1248"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sz="2400">
                  <a:solidFill>
                    <a:schemeClr val="tx1"/>
                  </a:solidFill>
                  <a:latin typeface="Times New Roman" pitchFamily="18" charset="0"/>
                  <a:ea typeface="宋体" pitchFamily="2" charset="-122"/>
                </a:defRPr>
              </a:lvl1pPr>
              <a:lvl2pPr marL="914400" indent="-457200">
                <a:defRPr kumimoji="1" sz="2400">
                  <a:solidFill>
                    <a:schemeClr val="tx1"/>
                  </a:solidFill>
                  <a:latin typeface="Times New Roman" pitchFamily="18" charset="0"/>
                  <a:ea typeface="宋体" pitchFamily="2" charset="-122"/>
                </a:defRPr>
              </a:lvl2pPr>
              <a:lvl3pPr marL="1371600" indent="-457200">
                <a:defRPr kumimoji="1" sz="2400">
                  <a:solidFill>
                    <a:schemeClr val="tx1"/>
                  </a:solidFill>
                  <a:latin typeface="Times New Roman" pitchFamily="18" charset="0"/>
                  <a:ea typeface="宋体" pitchFamily="2" charset="-122"/>
                </a:defRPr>
              </a:lvl3pPr>
              <a:lvl4pPr marL="1828800" indent="-457200">
                <a:defRPr kumimoji="1" sz="2400">
                  <a:solidFill>
                    <a:schemeClr val="tx1"/>
                  </a:solidFill>
                  <a:latin typeface="Times New Roman" pitchFamily="18" charset="0"/>
                  <a:ea typeface="宋体" pitchFamily="2" charset="-122"/>
                </a:defRPr>
              </a:lvl4pPr>
              <a:lvl5pPr marL="2286000" indent="-457200">
                <a:defRPr kumimoji="1" sz="2400">
                  <a:solidFill>
                    <a:schemeClr val="tx1"/>
                  </a:solidFill>
                  <a:latin typeface="Times New Roman" pitchFamily="18" charset="0"/>
                  <a:ea typeface="宋体" pitchFamily="2" charset="-122"/>
                </a:defRPr>
              </a:lvl5pPr>
              <a:lvl6pPr marL="2743200" indent="-457200" fontAlgn="base">
                <a:spcBef>
                  <a:spcPct val="0"/>
                </a:spcBef>
                <a:spcAft>
                  <a:spcPct val="0"/>
                </a:spcAft>
                <a:defRPr kumimoji="1" sz="2400">
                  <a:solidFill>
                    <a:schemeClr val="tx1"/>
                  </a:solidFill>
                  <a:latin typeface="Times New Roman" pitchFamily="18" charset="0"/>
                  <a:ea typeface="宋体" pitchFamily="2" charset="-122"/>
                </a:defRPr>
              </a:lvl6pPr>
              <a:lvl7pPr marL="3200400" indent="-457200" fontAlgn="base">
                <a:spcBef>
                  <a:spcPct val="0"/>
                </a:spcBef>
                <a:spcAft>
                  <a:spcPct val="0"/>
                </a:spcAft>
                <a:defRPr kumimoji="1" sz="2400">
                  <a:solidFill>
                    <a:schemeClr val="tx1"/>
                  </a:solidFill>
                  <a:latin typeface="Times New Roman" pitchFamily="18" charset="0"/>
                  <a:ea typeface="宋体" pitchFamily="2" charset="-122"/>
                </a:defRPr>
              </a:lvl7pPr>
              <a:lvl8pPr marL="3657600" indent="-457200" fontAlgn="base">
                <a:spcBef>
                  <a:spcPct val="0"/>
                </a:spcBef>
                <a:spcAft>
                  <a:spcPct val="0"/>
                </a:spcAft>
                <a:defRPr kumimoji="1" sz="2400">
                  <a:solidFill>
                    <a:schemeClr val="tx1"/>
                  </a:solidFill>
                  <a:latin typeface="Times New Roman" pitchFamily="18" charset="0"/>
                  <a:ea typeface="宋体" pitchFamily="2" charset="-122"/>
                </a:defRPr>
              </a:lvl8pPr>
              <a:lvl9pPr marL="4114800" indent="-457200" fontAlgn="base">
                <a:spcBef>
                  <a:spcPct val="0"/>
                </a:spcBef>
                <a:spcAft>
                  <a:spcPct val="0"/>
                </a:spcAft>
                <a:defRPr kumimoji="1" sz="2400">
                  <a:solidFill>
                    <a:schemeClr val="tx1"/>
                  </a:solidFill>
                  <a:latin typeface="Times New Roman" pitchFamily="18" charset="0"/>
                  <a:ea typeface="宋体" pitchFamily="2" charset="-122"/>
                </a:defRPr>
              </a:lvl9pPr>
            </a:lstStyle>
            <a:p>
              <a:pPr>
                <a:lnSpc>
                  <a:spcPct val="85000"/>
                </a:lnSpc>
                <a:spcBef>
                  <a:spcPct val="50000"/>
                </a:spcBef>
                <a:buFontTx/>
                <a:buAutoNum type="alphaUcPeriod"/>
              </a:pPr>
              <a:r>
                <a:rPr lang="en-US" altLang="zh-CN" sz="1800" b="1">
                  <a:solidFill>
                    <a:srgbClr val="0000FF"/>
                  </a:solidFill>
                </a:rPr>
                <a:t>A. Michelson      </a:t>
              </a:r>
            </a:p>
            <a:p>
              <a:pPr>
                <a:lnSpc>
                  <a:spcPct val="85000"/>
                </a:lnSpc>
                <a:spcBef>
                  <a:spcPct val="50000"/>
                </a:spcBef>
              </a:pPr>
              <a:r>
                <a:rPr lang="en-US" altLang="zh-CN" sz="1800" b="1">
                  <a:solidFill>
                    <a:srgbClr val="0000FF"/>
                  </a:solidFill>
                </a:rPr>
                <a:t>    (1852-1931)</a:t>
              </a:r>
            </a:p>
          </p:txBody>
        </p:sp>
        <p:pic>
          <p:nvPicPr>
            <p:cNvPr id="80906" name="Picture 10" descr="Michels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 y="346"/>
              <a:ext cx="954" cy="1139"/>
            </a:xfrm>
            <a:prstGeom prst="rect">
              <a:avLst/>
            </a:prstGeom>
            <a:noFill/>
            <a:extLst>
              <a:ext uri="{909E8E84-426E-40DD-AFC4-6F175D3DCCD1}">
                <a14:hiddenFill xmlns:a14="http://schemas.microsoft.com/office/drawing/2010/main">
                  <a:solidFill>
                    <a:srgbClr val="FFFFFF"/>
                  </a:solidFill>
                </a14:hiddenFill>
              </a:ext>
            </a:extLst>
          </p:spPr>
        </p:pic>
      </p:grpSp>
      <p:sp>
        <p:nvSpPr>
          <p:cNvPr id="80907" name="Text Box 11"/>
          <p:cNvSpPr txBox="1">
            <a:spLocks noChangeArrowheads="1"/>
          </p:cNvSpPr>
          <p:nvPr/>
        </p:nvSpPr>
        <p:spPr bwMode="auto">
          <a:xfrm>
            <a:off x="239184" y="476251"/>
            <a:ext cx="6720416" cy="424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20000"/>
              </a:lnSpc>
            </a:pPr>
            <a:r>
              <a:rPr lang="zh-CN" altLang="en-US" b="1">
                <a:solidFill>
                  <a:srgbClr val="0033CC"/>
                </a:solidFill>
                <a:latin typeface="宋体" pitchFamily="2" charset="-122"/>
              </a:rPr>
              <a:t>四、 迈克耳逊干涉仪</a:t>
            </a:r>
          </a:p>
        </p:txBody>
      </p:sp>
    </p:spTree>
    <p:extLst>
      <p:ext uri="{BB962C8B-B14F-4D97-AF65-F5344CB8AC3E}">
        <p14:creationId xmlns:p14="http://schemas.microsoft.com/office/powerpoint/2010/main" val="4004523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907"/>
                                        </p:tgtEl>
                                        <p:attrNameLst>
                                          <p:attrName>style.visibility</p:attrName>
                                        </p:attrNameLst>
                                      </p:cBhvr>
                                      <p:to>
                                        <p:strVal val="visible"/>
                                      </p:to>
                                    </p:set>
                                    <p:animEffect transition="in" filter="wipe(left)">
                                      <p:cBhvr>
                                        <p:cTn id="7" dur="500"/>
                                        <p:tgtEl>
                                          <p:spTgt spid="809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0908"/>
                                        </p:tgtEl>
                                        <p:attrNameLst>
                                          <p:attrName>style.visibility</p:attrName>
                                        </p:attrNameLst>
                                      </p:cBhvr>
                                      <p:to>
                                        <p:strVal val="visible"/>
                                      </p:to>
                                    </p:set>
                                    <p:animEffect transition="in" filter="dissolve">
                                      <p:cBhvr>
                                        <p:cTn id="12" dur="500"/>
                                        <p:tgtEl>
                                          <p:spTgt spid="809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0898"/>
                                        </p:tgtEl>
                                        <p:attrNameLst>
                                          <p:attrName>style.visibility</p:attrName>
                                        </p:attrNameLst>
                                      </p:cBhvr>
                                      <p:to>
                                        <p:strVal val="visible"/>
                                      </p:to>
                                    </p:set>
                                    <p:animEffect transition="in" filter="wipe(left)">
                                      <p:cBhvr>
                                        <p:cTn id="17" dur="1000"/>
                                        <p:tgtEl>
                                          <p:spTgt spid="808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0899"/>
                                        </p:tgtEl>
                                        <p:attrNameLst>
                                          <p:attrName>style.visibility</p:attrName>
                                        </p:attrNameLst>
                                      </p:cBhvr>
                                      <p:to>
                                        <p:strVal val="visible"/>
                                      </p:to>
                                    </p:set>
                                    <p:animEffect transition="in" filter="wipe(left)">
                                      <p:cBhvr>
                                        <p:cTn id="22" dur="1000"/>
                                        <p:tgtEl>
                                          <p:spTgt spid="808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0900"/>
                                        </p:tgtEl>
                                        <p:attrNameLst>
                                          <p:attrName>style.visibility</p:attrName>
                                        </p:attrNameLst>
                                      </p:cBhvr>
                                      <p:to>
                                        <p:strVal val="visible"/>
                                      </p:to>
                                    </p:set>
                                    <p:animEffect transition="in" filter="wipe(left)">
                                      <p:cBhvr>
                                        <p:cTn id="27" dur="1000"/>
                                        <p:tgtEl>
                                          <p:spTgt spid="809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0901"/>
                                        </p:tgtEl>
                                        <p:attrNameLst>
                                          <p:attrName>style.visibility</p:attrName>
                                        </p:attrNameLst>
                                      </p:cBhvr>
                                      <p:to>
                                        <p:strVal val="visible"/>
                                      </p:to>
                                    </p:set>
                                    <p:animEffect transition="in" filter="wipe(left)">
                                      <p:cBhvr>
                                        <p:cTn id="32" dur="1000"/>
                                        <p:tgtEl>
                                          <p:spTgt spid="8090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0902"/>
                                        </p:tgtEl>
                                        <p:attrNameLst>
                                          <p:attrName>style.visibility</p:attrName>
                                        </p:attrNameLst>
                                      </p:cBhvr>
                                      <p:to>
                                        <p:strVal val="visible"/>
                                      </p:to>
                                    </p:set>
                                    <p:animEffect transition="in" filter="wipe(left)">
                                      <p:cBhvr>
                                        <p:cTn id="37" dur="1000"/>
                                        <p:tgtEl>
                                          <p:spTgt spid="8090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0903"/>
                                        </p:tgtEl>
                                        <p:attrNameLst>
                                          <p:attrName>style.visibility</p:attrName>
                                        </p:attrNameLst>
                                      </p:cBhvr>
                                      <p:to>
                                        <p:strVal val="visible"/>
                                      </p:to>
                                    </p:set>
                                    <p:animEffect transition="in" filter="wipe(left)">
                                      <p:cBhvr>
                                        <p:cTn id="42" dur="1000"/>
                                        <p:tgtEl>
                                          <p:spTgt spid="80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p:bldP spid="80900" grpId="0"/>
      <p:bldP spid="80901" grpId="0"/>
      <p:bldP spid="80902" grpId="0"/>
      <p:bldP spid="80903" grpId="0"/>
      <p:bldP spid="8090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4" name="Text Box 84"/>
          <p:cNvSpPr txBox="1">
            <a:spLocks noChangeArrowheads="1"/>
          </p:cNvSpPr>
          <p:nvPr/>
        </p:nvSpPr>
        <p:spPr bwMode="auto">
          <a:xfrm>
            <a:off x="239184" y="450851"/>
            <a:ext cx="3649133" cy="424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lnSpc>
                <a:spcPct val="120000"/>
              </a:lnSpc>
            </a:pPr>
            <a:r>
              <a:rPr lang="en-US" altLang="zh-CN" b="1">
                <a:solidFill>
                  <a:srgbClr val="FF0000"/>
                </a:solidFill>
                <a:latin typeface="宋体" pitchFamily="2" charset="-122"/>
              </a:rPr>
              <a:t>1</a:t>
            </a:r>
            <a:r>
              <a:rPr lang="zh-CN" altLang="en-US" b="1">
                <a:solidFill>
                  <a:srgbClr val="FF0000"/>
                </a:solidFill>
              </a:rPr>
              <a:t>、</a:t>
            </a:r>
            <a:r>
              <a:rPr lang="zh-CN" altLang="en-US" b="1">
                <a:solidFill>
                  <a:srgbClr val="FF0000"/>
                </a:solidFill>
                <a:latin typeface="宋体" pitchFamily="2" charset="-122"/>
              </a:rPr>
              <a:t>干涉仪结构</a:t>
            </a:r>
          </a:p>
        </p:txBody>
      </p:sp>
      <p:sp>
        <p:nvSpPr>
          <p:cNvPr id="82005" name="Text Box 85"/>
          <p:cNvSpPr txBox="1">
            <a:spLocks noChangeArrowheads="1"/>
          </p:cNvSpPr>
          <p:nvPr/>
        </p:nvSpPr>
        <p:spPr bwMode="auto">
          <a:xfrm>
            <a:off x="3162300" y="547688"/>
            <a:ext cx="8737600" cy="369332"/>
          </a:xfrm>
          <a:prstGeom prst="rect">
            <a:avLst/>
          </a:prstGeom>
          <a:noFill/>
          <a:ln>
            <a:noFill/>
          </a:ln>
          <a:effectLst/>
          <a:extLst>
            <a:ext uri="{909E8E84-426E-40DD-AFC4-6F175D3DCCD1}">
              <a14:hiddenFill xmlns:a14="http://schemas.microsoft.com/office/drawing/2010/main">
                <a:solidFill>
                  <a:srgbClr val="00FF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ea typeface="楷体_GB2312" pitchFamily="49" charset="-122"/>
              </a:rPr>
              <a:t>(</a:t>
            </a:r>
            <a:r>
              <a:rPr lang="zh-CN" altLang="en-US" b="1">
                <a:ea typeface="楷体_GB2312" pitchFamily="49" charset="-122"/>
              </a:rPr>
              <a:t>分光板 </a:t>
            </a:r>
            <a:r>
              <a:rPr lang="en-US" altLang="zh-CN" b="1" i="1">
                <a:solidFill>
                  <a:srgbClr val="FF6600"/>
                </a:solidFill>
                <a:ea typeface="楷体_GB2312" pitchFamily="49" charset="-122"/>
              </a:rPr>
              <a:t>G</a:t>
            </a:r>
            <a:r>
              <a:rPr lang="en-US" altLang="zh-CN" b="1" baseline="-25000">
                <a:solidFill>
                  <a:srgbClr val="FF6600"/>
                </a:solidFill>
                <a:ea typeface="楷体_GB2312" pitchFamily="49" charset="-122"/>
              </a:rPr>
              <a:t>1</a:t>
            </a:r>
            <a:r>
              <a:rPr lang="zh-CN" altLang="en-US" b="1">
                <a:ea typeface="楷体_GB2312" pitchFamily="49" charset="-122"/>
              </a:rPr>
              <a:t>、补偿板 </a:t>
            </a:r>
            <a:r>
              <a:rPr lang="en-US" altLang="zh-CN" b="1" i="1">
                <a:solidFill>
                  <a:srgbClr val="FF6600"/>
                </a:solidFill>
                <a:ea typeface="楷体_GB2312" pitchFamily="49" charset="-122"/>
              </a:rPr>
              <a:t>G</a:t>
            </a:r>
            <a:r>
              <a:rPr lang="en-US" altLang="zh-CN" b="1" baseline="-25000">
                <a:solidFill>
                  <a:srgbClr val="FF6600"/>
                </a:solidFill>
                <a:ea typeface="楷体_GB2312" pitchFamily="49" charset="-122"/>
              </a:rPr>
              <a:t>2</a:t>
            </a:r>
            <a:r>
              <a:rPr lang="zh-CN" altLang="en-US" b="1">
                <a:ea typeface="楷体_GB2312" pitchFamily="49" charset="-122"/>
              </a:rPr>
              <a:t>、平面反射镜 </a:t>
            </a:r>
            <a:r>
              <a:rPr lang="en-US" altLang="zh-CN" b="1" i="1">
                <a:solidFill>
                  <a:srgbClr val="FF6600"/>
                </a:solidFill>
                <a:ea typeface="楷体_GB2312" pitchFamily="49" charset="-122"/>
              </a:rPr>
              <a:t>M</a:t>
            </a:r>
            <a:r>
              <a:rPr lang="en-US" altLang="zh-CN" b="1" baseline="-25000">
                <a:solidFill>
                  <a:srgbClr val="FF6600"/>
                </a:solidFill>
                <a:ea typeface="楷体_GB2312" pitchFamily="49" charset="-122"/>
              </a:rPr>
              <a:t>1</a:t>
            </a:r>
            <a:r>
              <a:rPr lang="zh-CN" altLang="en-US" b="1">
                <a:ea typeface="楷体_GB2312" pitchFamily="49" charset="-122"/>
              </a:rPr>
              <a:t>、</a:t>
            </a:r>
            <a:r>
              <a:rPr lang="en-US" altLang="zh-CN" b="1" i="1">
                <a:solidFill>
                  <a:srgbClr val="FF6600"/>
                </a:solidFill>
                <a:ea typeface="楷体_GB2312" pitchFamily="49" charset="-122"/>
              </a:rPr>
              <a:t>M</a:t>
            </a:r>
            <a:r>
              <a:rPr lang="en-US" altLang="zh-CN" b="1" baseline="-25000">
                <a:solidFill>
                  <a:srgbClr val="FF6600"/>
                </a:solidFill>
                <a:ea typeface="楷体_GB2312" pitchFamily="49" charset="-122"/>
              </a:rPr>
              <a:t>2 </a:t>
            </a:r>
            <a:r>
              <a:rPr lang="en-US" altLang="zh-CN" b="1">
                <a:ea typeface="楷体_GB2312" pitchFamily="49" charset="-122"/>
              </a:rPr>
              <a:t>)</a:t>
            </a:r>
          </a:p>
        </p:txBody>
      </p:sp>
      <p:pic>
        <p:nvPicPr>
          <p:cNvPr id="82006" name="Picture 86"/>
          <p:cNvPicPr>
            <a:picLocks noChangeArrowheads="1"/>
          </p:cNvPicPr>
          <p:nvPr/>
        </p:nvPicPr>
        <p:blipFill>
          <a:blip r:embed="rId2">
            <a:lum bright="18000" contrast="18000"/>
            <a:extLst>
              <a:ext uri="{28A0092B-C50C-407E-A947-70E740481C1C}">
                <a14:useLocalDpi xmlns:a14="http://schemas.microsoft.com/office/drawing/2010/main" val="0"/>
              </a:ext>
            </a:extLst>
          </a:blip>
          <a:srcRect l="27686" t="31364" r="29858" b="17192"/>
          <a:stretch>
            <a:fillRect/>
          </a:stretch>
        </p:blipFill>
        <p:spPr bwMode="auto">
          <a:xfrm>
            <a:off x="6936317" y="1341439"/>
            <a:ext cx="4318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7" name="Picture 87" descr="20080913243935395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917" y="1412876"/>
            <a:ext cx="4318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8" name="Picture 88" descr="bfaf032"/>
          <p:cNvPicPr>
            <a:picLocks noChangeAspect="1" noChangeArrowheads="1" noCrop="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2508251" y="4464051"/>
            <a:ext cx="7101416" cy="199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569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004"/>
                                        </p:tgtEl>
                                        <p:attrNameLst>
                                          <p:attrName>style.visibility</p:attrName>
                                        </p:attrNameLst>
                                      </p:cBhvr>
                                      <p:to>
                                        <p:strVal val="visible"/>
                                      </p:to>
                                    </p:set>
                                    <p:animEffect transition="in" filter="wipe(left)">
                                      <p:cBhvr>
                                        <p:cTn id="7" dur="500"/>
                                        <p:tgtEl>
                                          <p:spTgt spid="820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005"/>
                                        </p:tgtEl>
                                        <p:attrNameLst>
                                          <p:attrName>style.visibility</p:attrName>
                                        </p:attrNameLst>
                                      </p:cBhvr>
                                      <p:to>
                                        <p:strVal val="visible"/>
                                      </p:to>
                                    </p:set>
                                    <p:animEffect transition="in" filter="wipe(left)">
                                      <p:cBhvr>
                                        <p:cTn id="12" dur="1000"/>
                                        <p:tgtEl>
                                          <p:spTgt spid="820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82006"/>
                                        </p:tgtEl>
                                        <p:attrNameLst>
                                          <p:attrName>style.visibility</p:attrName>
                                        </p:attrNameLst>
                                      </p:cBhvr>
                                      <p:to>
                                        <p:strVal val="visible"/>
                                      </p:to>
                                    </p:set>
                                    <p:anim calcmode="lin" valueType="num">
                                      <p:cBhvr>
                                        <p:cTn id="17" dur="1000" fill="hold"/>
                                        <p:tgtEl>
                                          <p:spTgt spid="82006"/>
                                        </p:tgtEl>
                                        <p:attrNameLst>
                                          <p:attrName>ppt_w</p:attrName>
                                        </p:attrNameLst>
                                      </p:cBhvr>
                                      <p:tavLst>
                                        <p:tav tm="0">
                                          <p:val>
                                            <p:fltVal val="0"/>
                                          </p:val>
                                        </p:tav>
                                        <p:tav tm="100000">
                                          <p:val>
                                            <p:strVal val="#ppt_w"/>
                                          </p:val>
                                        </p:tav>
                                      </p:tavLst>
                                    </p:anim>
                                    <p:anim calcmode="lin" valueType="num">
                                      <p:cBhvr>
                                        <p:cTn id="18" dur="1000" fill="hold"/>
                                        <p:tgtEl>
                                          <p:spTgt spid="82006"/>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82007"/>
                                        </p:tgtEl>
                                        <p:attrNameLst>
                                          <p:attrName>style.visibility</p:attrName>
                                        </p:attrNameLst>
                                      </p:cBhvr>
                                      <p:to>
                                        <p:strVal val="visible"/>
                                      </p:to>
                                    </p:set>
                                    <p:animEffect transition="in" filter="box(out)">
                                      <p:cBhvr>
                                        <p:cTn id="23" dur="500"/>
                                        <p:tgtEl>
                                          <p:spTgt spid="8200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0" fill="hold" nodeType="clickEffect">
                                  <p:stCondLst>
                                    <p:cond delay="0"/>
                                  </p:stCondLst>
                                  <p:childTnLst>
                                    <p:set>
                                      <p:cBhvr>
                                        <p:cTn id="27" dur="1" fill="hold">
                                          <p:stCondLst>
                                            <p:cond delay="0"/>
                                          </p:stCondLst>
                                        </p:cTn>
                                        <p:tgtEl>
                                          <p:spTgt spid="82008"/>
                                        </p:tgtEl>
                                        <p:attrNameLst>
                                          <p:attrName>style.visibility</p:attrName>
                                        </p:attrNameLst>
                                      </p:cBhvr>
                                      <p:to>
                                        <p:strVal val="visible"/>
                                      </p:to>
                                    </p:set>
                                    <p:anim calcmode="lin" valueType="num">
                                      <p:cBhvr>
                                        <p:cTn id="28" dur="1000" fill="hold"/>
                                        <p:tgtEl>
                                          <p:spTgt spid="82008"/>
                                        </p:tgtEl>
                                        <p:attrNameLst>
                                          <p:attrName>ppt_w</p:attrName>
                                        </p:attrNameLst>
                                      </p:cBhvr>
                                      <p:tavLst>
                                        <p:tav tm="0">
                                          <p:val>
                                            <p:fltVal val="0"/>
                                          </p:val>
                                        </p:tav>
                                        <p:tav tm="100000">
                                          <p:val>
                                            <p:strVal val="#ppt_w"/>
                                          </p:val>
                                        </p:tav>
                                      </p:tavLst>
                                    </p:anim>
                                    <p:anim calcmode="lin" valueType="num">
                                      <p:cBhvr>
                                        <p:cTn id="29" dur="1000" fill="hold"/>
                                        <p:tgtEl>
                                          <p:spTgt spid="820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4" grpId="0" autoUpdateAnimBg="0"/>
      <p:bldP spid="8200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9794" name="Group 2"/>
          <p:cNvGrpSpPr>
            <a:grpSpLocks/>
          </p:cNvGrpSpPr>
          <p:nvPr/>
        </p:nvGrpSpPr>
        <p:grpSpPr bwMode="auto">
          <a:xfrm>
            <a:off x="8229600" y="1022351"/>
            <a:ext cx="3699933" cy="3248025"/>
            <a:chOff x="3793" y="1125"/>
            <a:chExt cx="1748" cy="2046"/>
          </a:xfrm>
        </p:grpSpPr>
        <p:grpSp>
          <p:nvGrpSpPr>
            <p:cNvPr id="289795" name="Group 3"/>
            <p:cNvGrpSpPr>
              <a:grpSpLocks/>
            </p:cNvGrpSpPr>
            <p:nvPr/>
          </p:nvGrpSpPr>
          <p:grpSpPr bwMode="auto">
            <a:xfrm>
              <a:off x="3793" y="1125"/>
              <a:ext cx="1748" cy="2046"/>
              <a:chOff x="3793" y="1125"/>
              <a:chExt cx="1748" cy="2046"/>
            </a:xfrm>
          </p:grpSpPr>
          <p:sp>
            <p:nvSpPr>
              <p:cNvPr id="289796" name="Rectangle 4" descr="60%"/>
              <p:cNvSpPr>
                <a:spLocks noChangeArrowheads="1"/>
              </p:cNvSpPr>
              <p:nvPr/>
            </p:nvSpPr>
            <p:spPr bwMode="auto">
              <a:xfrm rot="-2774301">
                <a:off x="3956" y="1855"/>
                <a:ext cx="575" cy="100"/>
              </a:xfrm>
              <a:prstGeom prst="rect">
                <a:avLst/>
              </a:prstGeom>
              <a:pattFill prst="pct60">
                <a:fgClr>
                  <a:srgbClr val="009900"/>
                </a:fgClr>
                <a:bgClr>
                  <a:srgbClr val="FFFF66"/>
                </a:bgClr>
              </a:pattFill>
              <a:ln>
                <a:noFill/>
              </a:ln>
              <a:effectLst/>
              <a:extLst>
                <a:ext uri="{91240B29-F687-4F45-9708-019B960494DF}">
                  <a14:hiddenLine xmlns:a14="http://schemas.microsoft.com/office/drawing/2010/main" w="5715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9797" name="Rectangle 5" descr="60%"/>
              <p:cNvSpPr>
                <a:spLocks noChangeArrowheads="1"/>
              </p:cNvSpPr>
              <p:nvPr/>
            </p:nvSpPr>
            <p:spPr bwMode="auto">
              <a:xfrm rot="-2774301">
                <a:off x="4535" y="1908"/>
                <a:ext cx="576" cy="111"/>
              </a:xfrm>
              <a:prstGeom prst="rect">
                <a:avLst/>
              </a:prstGeom>
              <a:pattFill prst="pct60">
                <a:fgClr>
                  <a:srgbClr val="009900"/>
                </a:fgClr>
                <a:bgClr>
                  <a:srgbClr val="FFFF66"/>
                </a:bgClr>
              </a:pattFill>
              <a:ln w="12700">
                <a:solidFill>
                  <a:srgbClr val="00CC99">
                    <a:alpha val="52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9798" name="Oval 6" descr="60%"/>
              <p:cNvSpPr>
                <a:spLocks noChangeArrowheads="1"/>
              </p:cNvSpPr>
              <p:nvPr/>
            </p:nvSpPr>
            <p:spPr bwMode="auto">
              <a:xfrm>
                <a:off x="3793" y="2525"/>
                <a:ext cx="936" cy="132"/>
              </a:xfrm>
              <a:prstGeom prst="ellipse">
                <a:avLst/>
              </a:prstGeom>
              <a:pattFill prst="pct60">
                <a:fgClr>
                  <a:srgbClr val="009900"/>
                </a:fgClr>
                <a:bgClr>
                  <a:srgbClr val="FFFF66"/>
                </a:bgClr>
              </a:pattFill>
              <a:ln>
                <a:noFill/>
              </a:ln>
              <a:effectLst/>
              <a:extLst>
                <a:ext uri="{91240B29-F687-4F45-9708-019B960494DF}">
                  <a14:hiddenLine xmlns:a14="http://schemas.microsoft.com/office/drawing/2010/main" w="12700">
                    <a:solidFill>
                      <a:srgbClr val="00CC99">
                        <a:alpha val="50000"/>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9799" name="Line 7"/>
              <p:cNvSpPr>
                <a:spLocks noChangeShapeType="1"/>
              </p:cNvSpPr>
              <p:nvPr/>
            </p:nvSpPr>
            <p:spPr bwMode="auto">
              <a:xfrm>
                <a:off x="5437" y="1699"/>
                <a:ext cx="0" cy="553"/>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00" name="Line 8"/>
              <p:cNvSpPr>
                <a:spLocks noChangeShapeType="1"/>
              </p:cNvSpPr>
              <p:nvPr/>
            </p:nvSpPr>
            <p:spPr bwMode="auto">
              <a:xfrm>
                <a:off x="3971" y="1246"/>
                <a:ext cx="557"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01" name="Line 9"/>
              <p:cNvSpPr>
                <a:spLocks noChangeShapeType="1"/>
              </p:cNvSpPr>
              <p:nvPr/>
            </p:nvSpPr>
            <p:spPr bwMode="auto">
              <a:xfrm>
                <a:off x="3815" y="3078"/>
                <a:ext cx="869"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02" name="Line 10"/>
              <p:cNvSpPr>
                <a:spLocks noChangeShapeType="1"/>
              </p:cNvSpPr>
              <p:nvPr/>
            </p:nvSpPr>
            <p:spPr bwMode="auto">
              <a:xfrm flipV="1">
                <a:off x="5443" y="1683"/>
                <a:ext cx="67" cy="45"/>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03" name="Line 11"/>
              <p:cNvSpPr>
                <a:spLocks noChangeShapeType="1"/>
              </p:cNvSpPr>
              <p:nvPr/>
            </p:nvSpPr>
            <p:spPr bwMode="auto">
              <a:xfrm flipV="1">
                <a:off x="5443" y="1740"/>
                <a:ext cx="67" cy="44"/>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04" name="Line 12"/>
              <p:cNvSpPr>
                <a:spLocks noChangeShapeType="1"/>
              </p:cNvSpPr>
              <p:nvPr/>
            </p:nvSpPr>
            <p:spPr bwMode="auto">
              <a:xfrm flipV="1">
                <a:off x="5443" y="1796"/>
                <a:ext cx="67" cy="45"/>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05" name="Line 13"/>
              <p:cNvSpPr>
                <a:spLocks noChangeShapeType="1"/>
              </p:cNvSpPr>
              <p:nvPr/>
            </p:nvSpPr>
            <p:spPr bwMode="auto">
              <a:xfrm flipV="1">
                <a:off x="5443" y="1853"/>
                <a:ext cx="67" cy="44"/>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06" name="Line 14"/>
              <p:cNvSpPr>
                <a:spLocks noChangeShapeType="1"/>
              </p:cNvSpPr>
              <p:nvPr/>
            </p:nvSpPr>
            <p:spPr bwMode="auto">
              <a:xfrm flipV="1">
                <a:off x="5443" y="1909"/>
                <a:ext cx="67" cy="45"/>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07" name="Line 15"/>
              <p:cNvSpPr>
                <a:spLocks noChangeShapeType="1"/>
              </p:cNvSpPr>
              <p:nvPr/>
            </p:nvSpPr>
            <p:spPr bwMode="auto">
              <a:xfrm flipV="1">
                <a:off x="5443" y="1966"/>
                <a:ext cx="67" cy="44"/>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08" name="Line 16"/>
              <p:cNvSpPr>
                <a:spLocks noChangeShapeType="1"/>
              </p:cNvSpPr>
              <p:nvPr/>
            </p:nvSpPr>
            <p:spPr bwMode="auto">
              <a:xfrm flipV="1">
                <a:off x="5443" y="2023"/>
                <a:ext cx="67" cy="44"/>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09" name="Line 17"/>
              <p:cNvSpPr>
                <a:spLocks noChangeShapeType="1"/>
              </p:cNvSpPr>
              <p:nvPr/>
            </p:nvSpPr>
            <p:spPr bwMode="auto">
              <a:xfrm flipV="1">
                <a:off x="5443" y="2079"/>
                <a:ext cx="67" cy="44"/>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10" name="Line 18"/>
              <p:cNvSpPr>
                <a:spLocks noChangeShapeType="1"/>
              </p:cNvSpPr>
              <p:nvPr/>
            </p:nvSpPr>
            <p:spPr bwMode="auto">
              <a:xfrm flipV="1">
                <a:off x="5443" y="2136"/>
                <a:ext cx="67" cy="44"/>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11" name="Line 19"/>
              <p:cNvSpPr>
                <a:spLocks noChangeShapeType="1"/>
              </p:cNvSpPr>
              <p:nvPr/>
            </p:nvSpPr>
            <p:spPr bwMode="auto">
              <a:xfrm flipV="1">
                <a:off x="5443" y="2192"/>
                <a:ext cx="67" cy="45"/>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12" name="Line 20"/>
              <p:cNvSpPr>
                <a:spLocks noChangeShapeType="1"/>
              </p:cNvSpPr>
              <p:nvPr/>
            </p:nvSpPr>
            <p:spPr bwMode="auto">
              <a:xfrm flipV="1">
                <a:off x="4099" y="1165"/>
                <a:ext cx="67" cy="67"/>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13" name="Line 21"/>
              <p:cNvSpPr>
                <a:spLocks noChangeShapeType="1"/>
              </p:cNvSpPr>
              <p:nvPr/>
            </p:nvSpPr>
            <p:spPr bwMode="auto">
              <a:xfrm flipV="1">
                <a:off x="4264" y="1165"/>
                <a:ext cx="66" cy="67"/>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14" name="Line 22"/>
              <p:cNvSpPr>
                <a:spLocks noChangeShapeType="1"/>
              </p:cNvSpPr>
              <p:nvPr/>
            </p:nvSpPr>
            <p:spPr bwMode="auto">
              <a:xfrm flipV="1">
                <a:off x="4154" y="1165"/>
                <a:ext cx="66" cy="67"/>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15" name="Line 23"/>
              <p:cNvSpPr>
                <a:spLocks noChangeShapeType="1"/>
              </p:cNvSpPr>
              <p:nvPr/>
            </p:nvSpPr>
            <p:spPr bwMode="auto">
              <a:xfrm flipV="1">
                <a:off x="4374" y="1165"/>
                <a:ext cx="66" cy="67"/>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16" name="Line 24"/>
              <p:cNvSpPr>
                <a:spLocks noChangeShapeType="1"/>
              </p:cNvSpPr>
              <p:nvPr/>
            </p:nvSpPr>
            <p:spPr bwMode="auto">
              <a:xfrm flipV="1">
                <a:off x="4044" y="1165"/>
                <a:ext cx="66" cy="67"/>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17" name="Line 25"/>
              <p:cNvSpPr>
                <a:spLocks noChangeShapeType="1"/>
              </p:cNvSpPr>
              <p:nvPr/>
            </p:nvSpPr>
            <p:spPr bwMode="auto">
              <a:xfrm flipV="1">
                <a:off x="4209" y="1165"/>
                <a:ext cx="67" cy="67"/>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18" name="Line 26"/>
              <p:cNvSpPr>
                <a:spLocks noChangeShapeType="1"/>
              </p:cNvSpPr>
              <p:nvPr/>
            </p:nvSpPr>
            <p:spPr bwMode="auto">
              <a:xfrm flipV="1">
                <a:off x="4319" y="1165"/>
                <a:ext cx="67" cy="67"/>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19" name="Line 27"/>
              <p:cNvSpPr>
                <a:spLocks noChangeShapeType="1"/>
              </p:cNvSpPr>
              <p:nvPr/>
            </p:nvSpPr>
            <p:spPr bwMode="auto">
              <a:xfrm flipV="1">
                <a:off x="4429" y="1165"/>
                <a:ext cx="67" cy="67"/>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20" name="Line 28"/>
              <p:cNvSpPr>
                <a:spLocks noChangeShapeType="1"/>
              </p:cNvSpPr>
              <p:nvPr/>
            </p:nvSpPr>
            <p:spPr bwMode="auto">
              <a:xfrm flipV="1">
                <a:off x="4484" y="1165"/>
                <a:ext cx="66" cy="67"/>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21" name="Line 29"/>
              <p:cNvSpPr>
                <a:spLocks noChangeShapeType="1"/>
              </p:cNvSpPr>
              <p:nvPr/>
            </p:nvSpPr>
            <p:spPr bwMode="auto">
              <a:xfrm flipV="1">
                <a:off x="3988" y="1165"/>
                <a:ext cx="67" cy="67"/>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289822" name="Object 30"/>
              <p:cNvGraphicFramePr>
                <a:graphicFrameLocks/>
              </p:cNvGraphicFramePr>
              <p:nvPr/>
            </p:nvGraphicFramePr>
            <p:xfrm>
              <a:off x="4539" y="1125"/>
              <a:ext cx="309" cy="267"/>
            </p:xfrm>
            <a:graphic>
              <a:graphicData uri="http://schemas.openxmlformats.org/presentationml/2006/ole">
                <mc:AlternateContent xmlns:mc="http://schemas.openxmlformats.org/markup-compatibility/2006">
                  <mc:Choice xmlns:v="urn:schemas-microsoft-com:vml" Requires="v">
                    <p:oleObj spid="_x0000_s4098" name="Equation" r:id="rId4" imgW="444240" imgH="419040" progId="Equation.3">
                      <p:embed/>
                    </p:oleObj>
                  </mc:Choice>
                  <mc:Fallback>
                    <p:oleObj name="Equation" r:id="rId4" imgW="444240" imgH="41904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9" y="1125"/>
                            <a:ext cx="309"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graphicFrame>
            <p:nvGraphicFramePr>
              <p:cNvPr id="289823" name="Object 31"/>
              <p:cNvGraphicFramePr>
                <a:graphicFrameLocks/>
              </p:cNvGraphicFramePr>
              <p:nvPr/>
            </p:nvGraphicFramePr>
            <p:xfrm>
              <a:off x="5232" y="2256"/>
              <a:ext cx="309" cy="231"/>
            </p:xfrm>
            <a:graphic>
              <a:graphicData uri="http://schemas.openxmlformats.org/presentationml/2006/ole">
                <mc:AlternateContent xmlns:mc="http://schemas.openxmlformats.org/markup-compatibility/2006">
                  <mc:Choice xmlns:v="urn:schemas-microsoft-com:vml" Requires="v">
                    <p:oleObj spid="_x0000_s4099" name="Equation" r:id="rId6" imgW="520560" imgH="419040" progId="Equation.3">
                      <p:embed/>
                    </p:oleObj>
                  </mc:Choice>
                  <mc:Fallback>
                    <p:oleObj name="Equation" r:id="rId6" imgW="520560" imgH="41904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2" y="2256"/>
                            <a:ext cx="30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graphicFrame>
            <p:nvGraphicFramePr>
              <p:cNvPr id="289824" name="Object 32"/>
              <p:cNvGraphicFramePr>
                <a:graphicFrameLocks/>
              </p:cNvGraphicFramePr>
              <p:nvPr/>
            </p:nvGraphicFramePr>
            <p:xfrm>
              <a:off x="4418" y="1501"/>
              <a:ext cx="193" cy="211"/>
            </p:xfrm>
            <a:graphic>
              <a:graphicData uri="http://schemas.openxmlformats.org/presentationml/2006/ole">
                <mc:AlternateContent xmlns:mc="http://schemas.openxmlformats.org/markup-compatibility/2006">
                  <mc:Choice xmlns:v="urn:schemas-microsoft-com:vml" Requires="v">
                    <p:oleObj spid="_x0000_s4100" name="Equation" r:id="rId8" imgW="380880" imgH="419040" progId="Equation.3">
                      <p:embed/>
                    </p:oleObj>
                  </mc:Choice>
                  <mc:Fallback>
                    <p:oleObj name="Equation" r:id="rId8" imgW="380880" imgH="419040"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8" y="1501"/>
                            <a:ext cx="193"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graphicFrame>
            <p:nvGraphicFramePr>
              <p:cNvPr id="289825" name="Object 33"/>
              <p:cNvGraphicFramePr>
                <a:graphicFrameLocks/>
              </p:cNvGraphicFramePr>
              <p:nvPr/>
            </p:nvGraphicFramePr>
            <p:xfrm>
              <a:off x="4912" y="1499"/>
              <a:ext cx="211" cy="211"/>
            </p:xfrm>
            <a:graphic>
              <a:graphicData uri="http://schemas.openxmlformats.org/presentationml/2006/ole">
                <mc:AlternateContent xmlns:mc="http://schemas.openxmlformats.org/markup-compatibility/2006">
                  <mc:Choice xmlns:v="urn:schemas-microsoft-com:vml" Requires="v">
                    <p:oleObj spid="_x0000_s4101" name="Equation" r:id="rId10" imgW="419040" imgH="419040" progId="Equation.3">
                      <p:embed/>
                    </p:oleObj>
                  </mc:Choice>
                  <mc:Fallback>
                    <p:oleObj name="Equation" r:id="rId10" imgW="419040" imgH="419040" progId="Equation.3">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12" y="1499"/>
                            <a:ext cx="21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graphicFrame>
            <p:nvGraphicFramePr>
              <p:cNvPr id="289826" name="Object 34"/>
              <p:cNvGraphicFramePr>
                <a:graphicFrameLocks/>
              </p:cNvGraphicFramePr>
              <p:nvPr/>
            </p:nvGraphicFramePr>
            <p:xfrm>
              <a:off x="4704" y="2976"/>
              <a:ext cx="240" cy="195"/>
            </p:xfrm>
            <a:graphic>
              <a:graphicData uri="http://schemas.openxmlformats.org/presentationml/2006/ole">
                <mc:AlternateContent xmlns:mc="http://schemas.openxmlformats.org/markup-compatibility/2006">
                  <mc:Choice xmlns:v="urn:schemas-microsoft-com:vml" Requires="v">
                    <p:oleObj spid="_x0000_s4102" name="Equation" r:id="rId12" imgW="279360" imgH="291960" progId="Equation.3">
                      <p:embed/>
                    </p:oleObj>
                  </mc:Choice>
                  <mc:Fallback>
                    <p:oleObj name="Equation" r:id="rId12" imgW="279360" imgH="291960" progId="Equation.3">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04" y="2976"/>
                            <a:ext cx="240"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graphicFrame>
            <p:nvGraphicFramePr>
              <p:cNvPr id="289827" name="Object 35"/>
              <p:cNvGraphicFramePr>
                <a:graphicFrameLocks/>
              </p:cNvGraphicFramePr>
              <p:nvPr/>
            </p:nvGraphicFramePr>
            <p:xfrm>
              <a:off x="4735" y="2509"/>
              <a:ext cx="129" cy="147"/>
            </p:xfrm>
            <a:graphic>
              <a:graphicData uri="http://schemas.openxmlformats.org/presentationml/2006/ole">
                <mc:AlternateContent xmlns:mc="http://schemas.openxmlformats.org/markup-compatibility/2006">
                  <mc:Choice xmlns:v="urn:schemas-microsoft-com:vml" Requires="v">
                    <p:oleObj spid="_x0000_s4103" name="Equation" r:id="rId14" imgW="253800" imgH="291960" progId="Equation.3">
                      <p:embed/>
                    </p:oleObj>
                  </mc:Choice>
                  <mc:Fallback>
                    <p:oleObj name="Equation" r:id="rId14" imgW="253800" imgH="291960" progId="Equation.3">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35" y="2509"/>
                            <a:ext cx="12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grpSp>
        <p:sp>
          <p:nvSpPr>
            <p:cNvPr id="289828" name="Line 36"/>
            <p:cNvSpPr>
              <a:spLocks noChangeShapeType="1"/>
            </p:cNvSpPr>
            <p:nvPr/>
          </p:nvSpPr>
          <p:spPr bwMode="auto">
            <a:xfrm flipH="1">
              <a:off x="4088" y="1724"/>
              <a:ext cx="385" cy="417"/>
            </a:xfrm>
            <a:prstGeom prst="line">
              <a:avLst/>
            </a:prstGeom>
            <a:noFill/>
            <a:ln w="28575">
              <a:solidFill>
                <a:srgbClr val="00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89829" name="Text Box 37"/>
          <p:cNvSpPr txBox="1">
            <a:spLocks noChangeArrowheads="1"/>
          </p:cNvSpPr>
          <p:nvPr/>
        </p:nvSpPr>
        <p:spPr bwMode="auto">
          <a:xfrm>
            <a:off x="300567" y="549275"/>
            <a:ext cx="399626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eaLnBrk="0" hangingPunct="0"/>
            <a:r>
              <a:rPr kumimoji="0" lang="en-US" altLang="zh-CN" b="1">
                <a:solidFill>
                  <a:srgbClr val="FF0000"/>
                </a:solidFill>
              </a:rPr>
              <a:t>2</a:t>
            </a:r>
            <a:r>
              <a:rPr kumimoji="0" lang="zh-CN" altLang="en-US" b="1">
                <a:solidFill>
                  <a:srgbClr val="FF0000"/>
                </a:solidFill>
              </a:rPr>
              <a:t>、工作原理</a:t>
            </a:r>
          </a:p>
        </p:txBody>
      </p:sp>
      <p:sp>
        <p:nvSpPr>
          <p:cNvPr id="289830" name="Text Box 38"/>
          <p:cNvSpPr txBox="1">
            <a:spLocks noChangeArrowheads="1"/>
          </p:cNvSpPr>
          <p:nvPr/>
        </p:nvSpPr>
        <p:spPr bwMode="auto">
          <a:xfrm>
            <a:off x="958851" y="1223963"/>
            <a:ext cx="595206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eaLnBrk="0" hangingPunct="0"/>
            <a:r>
              <a:rPr kumimoji="0" lang="zh-CN" altLang="en-US" b="1">
                <a:ea typeface="楷体_GB2312" pitchFamily="49" charset="-122"/>
              </a:rPr>
              <a:t>光束 </a:t>
            </a:r>
            <a:r>
              <a:rPr kumimoji="0" lang="en-US" altLang="zh-CN" b="1">
                <a:solidFill>
                  <a:srgbClr val="FF6600"/>
                </a:solidFill>
                <a:ea typeface="楷体_GB2312" pitchFamily="49" charset="-122"/>
              </a:rPr>
              <a:t>1</a:t>
            </a:r>
            <a:r>
              <a:rPr kumimoji="0" lang="en-US" altLang="zh-CN" b="1">
                <a:ea typeface="楷体_GB2312" pitchFamily="49" charset="-122"/>
              </a:rPr>
              <a:t> </a:t>
            </a:r>
            <a:r>
              <a:rPr kumimoji="0" lang="zh-CN" altLang="en-US" b="1">
                <a:ea typeface="楷体_GB2312" pitchFamily="49" charset="-122"/>
              </a:rPr>
              <a:t>和 </a:t>
            </a:r>
            <a:r>
              <a:rPr kumimoji="0" lang="en-US" altLang="zh-CN" b="1">
                <a:solidFill>
                  <a:srgbClr val="FF6600"/>
                </a:solidFill>
                <a:ea typeface="楷体_GB2312" pitchFamily="49" charset="-122"/>
              </a:rPr>
              <a:t>2 </a:t>
            </a:r>
            <a:r>
              <a:rPr kumimoji="0" lang="zh-CN" altLang="en-US" b="1">
                <a:ea typeface="楷体_GB2312" pitchFamily="49" charset="-122"/>
              </a:rPr>
              <a:t>发生干涉</a:t>
            </a:r>
          </a:p>
        </p:txBody>
      </p:sp>
      <p:sp>
        <p:nvSpPr>
          <p:cNvPr id="289831" name="Line 39"/>
          <p:cNvSpPr>
            <a:spLocks noChangeShapeType="1"/>
          </p:cNvSpPr>
          <p:nvPr/>
        </p:nvSpPr>
        <p:spPr bwMode="auto">
          <a:xfrm>
            <a:off x="7061201" y="2235200"/>
            <a:ext cx="2029884"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32" name="Line 40"/>
          <p:cNvSpPr>
            <a:spLocks noChangeShapeType="1"/>
          </p:cNvSpPr>
          <p:nvPr/>
        </p:nvSpPr>
        <p:spPr bwMode="auto">
          <a:xfrm flipV="1">
            <a:off x="9203267" y="1217613"/>
            <a:ext cx="0" cy="9144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33" name="Line 41"/>
          <p:cNvSpPr>
            <a:spLocks noChangeShapeType="1"/>
          </p:cNvSpPr>
          <p:nvPr/>
        </p:nvSpPr>
        <p:spPr bwMode="auto">
          <a:xfrm>
            <a:off x="9120717" y="1220788"/>
            <a:ext cx="0" cy="982662"/>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34" name="Freeform 42"/>
          <p:cNvSpPr>
            <a:spLocks/>
          </p:cNvSpPr>
          <p:nvPr/>
        </p:nvSpPr>
        <p:spPr bwMode="auto">
          <a:xfrm>
            <a:off x="6968067" y="2049464"/>
            <a:ext cx="76200" cy="396875"/>
          </a:xfrm>
          <a:custGeom>
            <a:avLst/>
            <a:gdLst>
              <a:gd name="T0" fmla="*/ 0 w 79"/>
              <a:gd name="T1" fmla="*/ 0 h 542"/>
              <a:gd name="T2" fmla="*/ 23 w 79"/>
              <a:gd name="T3" fmla="*/ 79 h 542"/>
              <a:gd name="T4" fmla="*/ 57 w 79"/>
              <a:gd name="T5" fmla="*/ 124 h 542"/>
              <a:gd name="T6" fmla="*/ 79 w 79"/>
              <a:gd name="T7" fmla="*/ 294 h 542"/>
              <a:gd name="T8" fmla="*/ 23 w 79"/>
              <a:gd name="T9" fmla="*/ 486 h 542"/>
              <a:gd name="T10" fmla="*/ 0 w 79"/>
              <a:gd name="T11" fmla="*/ 542 h 542"/>
            </a:gdLst>
            <a:ahLst/>
            <a:cxnLst>
              <a:cxn ang="0">
                <a:pos x="T0" y="T1"/>
              </a:cxn>
              <a:cxn ang="0">
                <a:pos x="T2" y="T3"/>
              </a:cxn>
              <a:cxn ang="0">
                <a:pos x="T4" y="T5"/>
              </a:cxn>
              <a:cxn ang="0">
                <a:pos x="T6" y="T7"/>
              </a:cxn>
              <a:cxn ang="0">
                <a:pos x="T8" y="T9"/>
              </a:cxn>
              <a:cxn ang="0">
                <a:pos x="T10" y="T11"/>
              </a:cxn>
            </a:cxnLst>
            <a:rect l="0" t="0" r="r" b="b"/>
            <a:pathLst>
              <a:path w="79" h="542">
                <a:moveTo>
                  <a:pt x="0" y="0"/>
                </a:moveTo>
                <a:cubicBezTo>
                  <a:pt x="8" y="26"/>
                  <a:pt x="12" y="54"/>
                  <a:pt x="23" y="79"/>
                </a:cubicBezTo>
                <a:cubicBezTo>
                  <a:pt x="31" y="96"/>
                  <a:pt x="51" y="106"/>
                  <a:pt x="57" y="124"/>
                </a:cubicBezTo>
                <a:cubicBezTo>
                  <a:pt x="60" y="132"/>
                  <a:pt x="79" y="293"/>
                  <a:pt x="79" y="294"/>
                </a:cubicBezTo>
                <a:cubicBezTo>
                  <a:pt x="70" y="387"/>
                  <a:pt x="70" y="416"/>
                  <a:pt x="23" y="486"/>
                </a:cubicBezTo>
                <a:cubicBezTo>
                  <a:pt x="9" y="527"/>
                  <a:pt x="17" y="509"/>
                  <a:pt x="0" y="542"/>
                </a:cubicBez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35" name="Oval 43"/>
          <p:cNvSpPr>
            <a:spLocks noChangeArrowheads="1"/>
          </p:cNvSpPr>
          <p:nvPr/>
        </p:nvSpPr>
        <p:spPr bwMode="auto">
          <a:xfrm>
            <a:off x="6963834" y="2173288"/>
            <a:ext cx="141817" cy="106362"/>
          </a:xfrm>
          <a:prstGeom prst="ellipse">
            <a:avLst/>
          </a:prstGeom>
          <a:solidFill>
            <a:srgbClr val="FFFF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9836" name="Line 44"/>
          <p:cNvSpPr>
            <a:spLocks noChangeShapeType="1"/>
          </p:cNvSpPr>
          <p:nvPr/>
        </p:nvSpPr>
        <p:spPr bwMode="auto">
          <a:xfrm>
            <a:off x="9167284" y="2365375"/>
            <a:ext cx="1073149" cy="7938"/>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37" name="Line 45"/>
          <p:cNvSpPr>
            <a:spLocks noChangeShapeType="1"/>
          </p:cNvSpPr>
          <p:nvPr/>
        </p:nvSpPr>
        <p:spPr bwMode="auto">
          <a:xfrm>
            <a:off x="10530418" y="2382838"/>
            <a:ext cx="1178983"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38" name="Line 46"/>
          <p:cNvSpPr>
            <a:spLocks noChangeShapeType="1"/>
          </p:cNvSpPr>
          <p:nvPr/>
        </p:nvSpPr>
        <p:spPr bwMode="auto">
          <a:xfrm flipH="1">
            <a:off x="10452101" y="2443163"/>
            <a:ext cx="1225551"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39" name="Line 47"/>
          <p:cNvSpPr>
            <a:spLocks noChangeShapeType="1"/>
          </p:cNvSpPr>
          <p:nvPr/>
        </p:nvSpPr>
        <p:spPr bwMode="auto">
          <a:xfrm flipH="1">
            <a:off x="9235018" y="2314575"/>
            <a:ext cx="1085849"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289840" name="Object 48"/>
          <p:cNvGraphicFramePr>
            <a:graphicFrameLocks/>
          </p:cNvGraphicFramePr>
          <p:nvPr/>
        </p:nvGraphicFramePr>
        <p:xfrm>
          <a:off x="6642100" y="2108201"/>
          <a:ext cx="287867" cy="269875"/>
        </p:xfrm>
        <a:graphic>
          <a:graphicData uri="http://schemas.openxmlformats.org/presentationml/2006/ole">
            <mc:AlternateContent xmlns:mc="http://schemas.openxmlformats.org/markup-compatibility/2006">
              <mc:Choice xmlns:v="urn:schemas-microsoft-com:vml" Requires="v">
                <p:oleObj spid="_x0000_s4104" name="Equation" r:id="rId16" imgW="253800" imgH="317160" progId="Equation.3">
                  <p:embed/>
                </p:oleObj>
              </mc:Choice>
              <mc:Fallback>
                <p:oleObj name="Equation" r:id="rId16" imgW="253800" imgH="317160" progId="Equation.3">
                  <p:embed/>
                  <p:pic>
                    <p:nvPicPr>
                      <p:cNvPr id="0" name=""/>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42100" y="2108201"/>
                        <a:ext cx="28786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graphicFrame>
        <p:nvGraphicFramePr>
          <p:cNvPr id="289841" name="Object 49"/>
          <p:cNvGraphicFramePr>
            <a:graphicFrameLocks/>
          </p:cNvGraphicFramePr>
          <p:nvPr/>
        </p:nvGraphicFramePr>
        <p:xfrm>
          <a:off x="11072285" y="2055813"/>
          <a:ext cx="230716" cy="241300"/>
        </p:xfrm>
        <a:graphic>
          <a:graphicData uri="http://schemas.openxmlformats.org/presentationml/2006/ole">
            <mc:AlternateContent xmlns:mc="http://schemas.openxmlformats.org/markup-compatibility/2006">
              <mc:Choice xmlns:v="urn:schemas-microsoft-com:vml" Requires="v">
                <p:oleObj spid="_x0000_s4105" name="Equation" r:id="rId18" imgW="215640" imgH="304560" progId="Equation.3">
                  <p:embed/>
                </p:oleObj>
              </mc:Choice>
              <mc:Fallback>
                <p:oleObj name="Equation" r:id="rId18" imgW="215640" imgH="304560" progId="Equation.3">
                  <p:embed/>
                  <p:pic>
                    <p:nvPicPr>
                      <p:cNvPr id="0" name=""/>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072285" y="2055813"/>
                        <a:ext cx="230716"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graphicFrame>
        <p:nvGraphicFramePr>
          <p:cNvPr id="289842" name="Object 50"/>
          <p:cNvGraphicFramePr>
            <a:graphicFrameLocks/>
          </p:cNvGraphicFramePr>
          <p:nvPr/>
        </p:nvGraphicFramePr>
        <p:xfrm>
          <a:off x="8809567" y="3548063"/>
          <a:ext cx="230717" cy="241300"/>
        </p:xfrm>
        <a:graphic>
          <a:graphicData uri="http://schemas.openxmlformats.org/presentationml/2006/ole">
            <mc:AlternateContent xmlns:mc="http://schemas.openxmlformats.org/markup-compatibility/2006">
              <mc:Choice xmlns:v="urn:schemas-microsoft-com:vml" Requires="v">
                <p:oleObj spid="_x0000_s4106" name="Equation" r:id="rId20" imgW="215640" imgH="304560" progId="Equation.3">
                  <p:embed/>
                </p:oleObj>
              </mc:Choice>
              <mc:Fallback>
                <p:oleObj name="Equation" r:id="rId20" imgW="215640" imgH="304560" progId="Equation.3">
                  <p:embed/>
                  <p:pic>
                    <p:nvPicPr>
                      <p:cNvPr id="0" name=""/>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809567" y="3548063"/>
                        <a:ext cx="23071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graphicFrame>
        <p:nvGraphicFramePr>
          <p:cNvPr id="289843" name="Object 51"/>
          <p:cNvGraphicFramePr>
            <a:graphicFrameLocks/>
          </p:cNvGraphicFramePr>
          <p:nvPr/>
        </p:nvGraphicFramePr>
        <p:xfrm>
          <a:off x="9294285" y="1490663"/>
          <a:ext cx="148167" cy="241300"/>
        </p:xfrm>
        <a:graphic>
          <a:graphicData uri="http://schemas.openxmlformats.org/presentationml/2006/ole">
            <mc:AlternateContent xmlns:mc="http://schemas.openxmlformats.org/markup-compatibility/2006">
              <mc:Choice xmlns:v="urn:schemas-microsoft-com:vml" Requires="v">
                <p:oleObj spid="_x0000_s4107" name="Equation" r:id="rId22" imgW="139680" imgH="304560" progId="Equation.3">
                  <p:embed/>
                </p:oleObj>
              </mc:Choice>
              <mc:Fallback>
                <p:oleObj name="Equation" r:id="rId22" imgW="139680" imgH="304560" progId="Equation.3">
                  <p:embed/>
                  <p:pic>
                    <p:nvPicPr>
                      <p:cNvPr id="0" name=""/>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294285" y="1490663"/>
                        <a:ext cx="14816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graphicFrame>
        <p:nvGraphicFramePr>
          <p:cNvPr id="289844" name="Object 52"/>
          <p:cNvGraphicFramePr>
            <a:graphicFrameLocks/>
          </p:cNvGraphicFramePr>
          <p:nvPr/>
        </p:nvGraphicFramePr>
        <p:xfrm>
          <a:off x="9340851" y="3529013"/>
          <a:ext cx="148167" cy="241300"/>
        </p:xfrm>
        <a:graphic>
          <a:graphicData uri="http://schemas.openxmlformats.org/presentationml/2006/ole">
            <mc:AlternateContent xmlns:mc="http://schemas.openxmlformats.org/markup-compatibility/2006">
              <mc:Choice xmlns:v="urn:schemas-microsoft-com:vml" Requires="v">
                <p:oleObj spid="_x0000_s4108" name="Equation" r:id="rId24" imgW="139680" imgH="304560" progId="Equation.3">
                  <p:embed/>
                </p:oleObj>
              </mc:Choice>
              <mc:Fallback>
                <p:oleObj name="Equation" r:id="rId24" imgW="139680" imgH="304560" progId="Equation.3">
                  <p:embed/>
                  <p:pic>
                    <p:nvPicPr>
                      <p:cNvPr id="0" name=""/>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340851" y="3529013"/>
                        <a:ext cx="14816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sp>
        <p:nvSpPr>
          <p:cNvPr id="289845" name="Line 53"/>
          <p:cNvSpPr>
            <a:spLocks noChangeShapeType="1"/>
          </p:cNvSpPr>
          <p:nvPr/>
        </p:nvSpPr>
        <p:spPr bwMode="auto">
          <a:xfrm>
            <a:off x="9086851" y="2241550"/>
            <a:ext cx="141816" cy="6985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46" name="Line 54"/>
          <p:cNvSpPr>
            <a:spLocks noChangeShapeType="1"/>
          </p:cNvSpPr>
          <p:nvPr/>
        </p:nvSpPr>
        <p:spPr bwMode="auto">
          <a:xfrm flipH="1" flipV="1">
            <a:off x="9203267" y="2138363"/>
            <a:ext cx="46567" cy="176212"/>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47" name="Line 55"/>
          <p:cNvSpPr>
            <a:spLocks noChangeShapeType="1"/>
          </p:cNvSpPr>
          <p:nvPr/>
        </p:nvSpPr>
        <p:spPr bwMode="auto">
          <a:xfrm>
            <a:off x="9124951" y="2181226"/>
            <a:ext cx="93133" cy="106363"/>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48" name="Line 56"/>
          <p:cNvSpPr>
            <a:spLocks noChangeShapeType="1"/>
          </p:cNvSpPr>
          <p:nvPr/>
        </p:nvSpPr>
        <p:spPr bwMode="auto">
          <a:xfrm>
            <a:off x="9232900" y="2330450"/>
            <a:ext cx="0" cy="1792288"/>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49" name="Line 57"/>
          <p:cNvSpPr>
            <a:spLocks noChangeShapeType="1"/>
          </p:cNvSpPr>
          <p:nvPr/>
        </p:nvSpPr>
        <p:spPr bwMode="auto">
          <a:xfrm flipH="1" flipV="1">
            <a:off x="10303934" y="2311400"/>
            <a:ext cx="234951" cy="6985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50" name="Line 58"/>
          <p:cNvSpPr>
            <a:spLocks noChangeShapeType="1"/>
          </p:cNvSpPr>
          <p:nvPr/>
        </p:nvSpPr>
        <p:spPr bwMode="auto">
          <a:xfrm flipH="1" flipV="1">
            <a:off x="10234084" y="2370138"/>
            <a:ext cx="237067" cy="6985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51" name="Line 59"/>
          <p:cNvSpPr>
            <a:spLocks noChangeShapeType="1"/>
          </p:cNvSpPr>
          <p:nvPr/>
        </p:nvSpPr>
        <p:spPr bwMode="auto">
          <a:xfrm>
            <a:off x="9177867" y="2368550"/>
            <a:ext cx="0" cy="1741488"/>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289852" name="Object 60"/>
          <p:cNvGraphicFramePr>
            <a:graphicFrameLocks noGrp="1"/>
          </p:cNvGraphicFramePr>
          <p:nvPr/>
        </p:nvGraphicFramePr>
        <p:xfrm>
          <a:off x="2135718" y="2497139"/>
          <a:ext cx="1128183" cy="320675"/>
        </p:xfrm>
        <a:graphic>
          <a:graphicData uri="http://schemas.openxmlformats.org/presentationml/2006/ole">
            <mc:AlternateContent xmlns:mc="http://schemas.openxmlformats.org/markup-compatibility/2006">
              <mc:Choice xmlns:v="urn:schemas-microsoft-com:vml" Requires="v">
                <p:oleObj spid="_x0000_s4109" name="公式" r:id="rId26" imgW="469800" imgH="177480" progId="Equation.3">
                  <p:embed/>
                </p:oleObj>
              </mc:Choice>
              <mc:Fallback>
                <p:oleObj name="公式" r:id="rId26" imgW="469800" imgH="177480" progId="Equation.3">
                  <p:embed/>
                  <p:pic>
                    <p:nvPicPr>
                      <p:cNvPr id="0" name=""/>
                      <p:cNvPicPr>
                        <a:picLocks noGrp="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35718" y="2497139"/>
                        <a:ext cx="112818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9853" name="Object 61"/>
          <p:cNvGraphicFramePr>
            <a:graphicFrameLocks noGrp="1"/>
          </p:cNvGraphicFramePr>
          <p:nvPr/>
        </p:nvGraphicFramePr>
        <p:xfrm>
          <a:off x="9867900" y="684213"/>
          <a:ext cx="594784" cy="417512"/>
        </p:xfrm>
        <a:graphic>
          <a:graphicData uri="http://schemas.openxmlformats.org/presentationml/2006/ole">
            <mc:AlternateContent xmlns:mc="http://schemas.openxmlformats.org/markup-compatibility/2006">
              <mc:Choice xmlns:v="urn:schemas-microsoft-com:vml" Requires="v">
                <p:oleObj spid="_x0000_s4110" name="公式" r:id="rId28" imgW="482400" imgH="419040" progId="Equation.3">
                  <p:embed/>
                </p:oleObj>
              </mc:Choice>
              <mc:Fallback>
                <p:oleObj name="公式" r:id="rId28" imgW="482400" imgH="419040" progId="Equation.3">
                  <p:embed/>
                  <p:pic>
                    <p:nvPicPr>
                      <p:cNvPr id="0" name=""/>
                      <p:cNvPicPr>
                        <a:picLocks noGrp="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867900" y="684213"/>
                        <a:ext cx="594784"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9854" name="Object 62"/>
          <p:cNvGraphicFramePr>
            <a:graphicFrameLocks/>
          </p:cNvGraphicFramePr>
          <p:nvPr/>
        </p:nvGraphicFramePr>
        <p:xfrm>
          <a:off x="1655234" y="3175000"/>
          <a:ext cx="3536951" cy="388938"/>
        </p:xfrm>
        <a:graphic>
          <a:graphicData uri="http://schemas.openxmlformats.org/presentationml/2006/ole">
            <mc:AlternateContent xmlns:mc="http://schemas.openxmlformats.org/markup-compatibility/2006">
              <mc:Choice xmlns:v="urn:schemas-microsoft-com:vml" Requires="v">
                <p:oleObj spid="_x0000_s4111" name="公式" r:id="rId30" imgW="1473120" imgH="215640" progId="Equation.3">
                  <p:embed/>
                </p:oleObj>
              </mc:Choice>
              <mc:Fallback>
                <p:oleObj name="公式" r:id="rId30" imgW="1473120" imgH="215640" progId="Equation.3">
                  <p:embed/>
                  <p:pic>
                    <p:nvPicPr>
                      <p:cNvPr id="0" name=""/>
                      <p:cNvPicPr>
                        <a:picLocks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655234" y="3175000"/>
                        <a:ext cx="3536951" cy="388938"/>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graphicFrame>
        <p:nvGraphicFramePr>
          <p:cNvPr id="289855" name="Object 63"/>
          <p:cNvGraphicFramePr>
            <a:graphicFrameLocks/>
          </p:cNvGraphicFramePr>
          <p:nvPr/>
        </p:nvGraphicFramePr>
        <p:xfrm>
          <a:off x="1115485" y="3689350"/>
          <a:ext cx="4847167" cy="730250"/>
        </p:xfrm>
        <a:graphic>
          <a:graphicData uri="http://schemas.openxmlformats.org/presentationml/2006/ole">
            <mc:AlternateContent xmlns:mc="http://schemas.openxmlformats.org/markup-compatibility/2006">
              <mc:Choice xmlns:v="urn:schemas-microsoft-com:vml" Requires="v">
                <p:oleObj spid="_x0000_s4112" name="公式" r:id="rId32" imgW="2019240" imgH="406080" progId="Equation.3">
                  <p:embed/>
                </p:oleObj>
              </mc:Choice>
              <mc:Fallback>
                <p:oleObj name="公式" r:id="rId32" imgW="2019240" imgH="406080" progId="Equation.3">
                  <p:embed/>
                  <p:pic>
                    <p:nvPicPr>
                      <p:cNvPr id="0" name=""/>
                      <p:cNvPicPr>
                        <a:picLocks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115485" y="3689350"/>
                        <a:ext cx="4847167" cy="7302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sp>
        <p:nvSpPr>
          <p:cNvPr id="289856" name="Line 64"/>
          <p:cNvSpPr>
            <a:spLocks noChangeShapeType="1"/>
          </p:cNvSpPr>
          <p:nvPr/>
        </p:nvSpPr>
        <p:spPr bwMode="auto">
          <a:xfrm>
            <a:off x="7658100" y="1017588"/>
            <a:ext cx="812800" cy="0"/>
          </a:xfrm>
          <a:prstGeom prst="line">
            <a:avLst/>
          </a:prstGeom>
          <a:noFill/>
          <a:ln w="1905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57" name="Line 65"/>
          <p:cNvSpPr>
            <a:spLocks noChangeShapeType="1"/>
          </p:cNvSpPr>
          <p:nvPr/>
        </p:nvSpPr>
        <p:spPr bwMode="auto">
          <a:xfrm>
            <a:off x="7658100" y="1209675"/>
            <a:ext cx="812800" cy="0"/>
          </a:xfrm>
          <a:prstGeom prst="line">
            <a:avLst/>
          </a:prstGeom>
          <a:noFill/>
          <a:ln w="1905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58" name="Line 66"/>
          <p:cNvSpPr>
            <a:spLocks noChangeShapeType="1"/>
          </p:cNvSpPr>
          <p:nvPr/>
        </p:nvSpPr>
        <p:spPr bwMode="auto">
          <a:xfrm>
            <a:off x="8064500" y="755650"/>
            <a:ext cx="0" cy="228600"/>
          </a:xfrm>
          <a:prstGeom prst="line">
            <a:avLst/>
          </a:prstGeom>
          <a:noFill/>
          <a:ln w="190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59" name="Line 67"/>
          <p:cNvSpPr>
            <a:spLocks noChangeShapeType="1"/>
          </p:cNvSpPr>
          <p:nvPr/>
        </p:nvSpPr>
        <p:spPr bwMode="auto">
          <a:xfrm flipV="1">
            <a:off x="8064500" y="1228725"/>
            <a:ext cx="0" cy="215900"/>
          </a:xfrm>
          <a:prstGeom prst="line">
            <a:avLst/>
          </a:prstGeom>
          <a:noFill/>
          <a:ln w="190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60" name="Rectangle 68"/>
          <p:cNvSpPr>
            <a:spLocks noChangeArrowheads="1"/>
          </p:cNvSpPr>
          <p:nvPr/>
        </p:nvSpPr>
        <p:spPr bwMode="auto">
          <a:xfrm>
            <a:off x="7065433" y="874713"/>
            <a:ext cx="4508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0" lang="en-US" altLang="zh-CN" b="1" i="1">
                <a:solidFill>
                  <a:schemeClr val="tx2"/>
                </a:solidFill>
              </a:rPr>
              <a:t>d</a:t>
            </a:r>
            <a:endParaRPr kumimoji="0" lang="en-US" altLang="zh-CN" b="1" i="1" baseline="30000">
              <a:solidFill>
                <a:schemeClr val="tx2"/>
              </a:solidFill>
            </a:endParaRPr>
          </a:p>
        </p:txBody>
      </p:sp>
      <p:grpSp>
        <p:nvGrpSpPr>
          <p:cNvPr id="289861" name="Group 69"/>
          <p:cNvGrpSpPr>
            <a:grpSpLocks/>
          </p:cNvGrpSpPr>
          <p:nvPr/>
        </p:nvGrpSpPr>
        <p:grpSpPr bwMode="auto">
          <a:xfrm>
            <a:off x="8661401" y="882650"/>
            <a:ext cx="1225551" cy="134938"/>
            <a:chOff x="4004" y="645"/>
            <a:chExt cx="579" cy="85"/>
          </a:xfrm>
        </p:grpSpPr>
        <p:sp>
          <p:nvSpPr>
            <p:cNvPr id="289862" name="Line 70"/>
            <p:cNvSpPr>
              <a:spLocks noChangeShapeType="1"/>
            </p:cNvSpPr>
            <p:nvPr/>
          </p:nvSpPr>
          <p:spPr bwMode="auto">
            <a:xfrm>
              <a:off x="4004" y="730"/>
              <a:ext cx="557"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63" name="Line 71"/>
            <p:cNvSpPr>
              <a:spLocks noChangeShapeType="1"/>
            </p:cNvSpPr>
            <p:nvPr/>
          </p:nvSpPr>
          <p:spPr bwMode="auto">
            <a:xfrm flipV="1">
              <a:off x="4132" y="645"/>
              <a:ext cx="67" cy="67"/>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64" name="Line 72"/>
            <p:cNvSpPr>
              <a:spLocks noChangeShapeType="1"/>
            </p:cNvSpPr>
            <p:nvPr/>
          </p:nvSpPr>
          <p:spPr bwMode="auto">
            <a:xfrm flipV="1">
              <a:off x="4297" y="645"/>
              <a:ext cx="66" cy="67"/>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65" name="Line 73"/>
            <p:cNvSpPr>
              <a:spLocks noChangeShapeType="1"/>
            </p:cNvSpPr>
            <p:nvPr/>
          </p:nvSpPr>
          <p:spPr bwMode="auto">
            <a:xfrm flipV="1">
              <a:off x="4187" y="645"/>
              <a:ext cx="66" cy="67"/>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66" name="Line 74"/>
            <p:cNvSpPr>
              <a:spLocks noChangeShapeType="1"/>
            </p:cNvSpPr>
            <p:nvPr/>
          </p:nvSpPr>
          <p:spPr bwMode="auto">
            <a:xfrm flipV="1">
              <a:off x="4407" y="645"/>
              <a:ext cx="66" cy="67"/>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67" name="Line 75"/>
            <p:cNvSpPr>
              <a:spLocks noChangeShapeType="1"/>
            </p:cNvSpPr>
            <p:nvPr/>
          </p:nvSpPr>
          <p:spPr bwMode="auto">
            <a:xfrm flipV="1">
              <a:off x="4077" y="645"/>
              <a:ext cx="66" cy="67"/>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68" name="Line 76"/>
            <p:cNvSpPr>
              <a:spLocks noChangeShapeType="1"/>
            </p:cNvSpPr>
            <p:nvPr/>
          </p:nvSpPr>
          <p:spPr bwMode="auto">
            <a:xfrm flipV="1">
              <a:off x="4242" y="645"/>
              <a:ext cx="67" cy="67"/>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69" name="Line 77"/>
            <p:cNvSpPr>
              <a:spLocks noChangeShapeType="1"/>
            </p:cNvSpPr>
            <p:nvPr/>
          </p:nvSpPr>
          <p:spPr bwMode="auto">
            <a:xfrm flipV="1">
              <a:off x="4352" y="645"/>
              <a:ext cx="67" cy="67"/>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70" name="Line 78"/>
            <p:cNvSpPr>
              <a:spLocks noChangeShapeType="1"/>
            </p:cNvSpPr>
            <p:nvPr/>
          </p:nvSpPr>
          <p:spPr bwMode="auto">
            <a:xfrm flipV="1">
              <a:off x="4462" y="645"/>
              <a:ext cx="67" cy="67"/>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71" name="Line 79"/>
            <p:cNvSpPr>
              <a:spLocks noChangeShapeType="1"/>
            </p:cNvSpPr>
            <p:nvPr/>
          </p:nvSpPr>
          <p:spPr bwMode="auto">
            <a:xfrm flipV="1">
              <a:off x="4517" y="645"/>
              <a:ext cx="66" cy="67"/>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9872" name="Line 80"/>
            <p:cNvSpPr>
              <a:spLocks noChangeShapeType="1"/>
            </p:cNvSpPr>
            <p:nvPr/>
          </p:nvSpPr>
          <p:spPr bwMode="auto">
            <a:xfrm flipV="1">
              <a:off x="4021" y="645"/>
              <a:ext cx="67" cy="67"/>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89873" name="Text Box 81"/>
          <p:cNvSpPr txBox="1">
            <a:spLocks noChangeArrowheads="1"/>
          </p:cNvSpPr>
          <p:nvPr/>
        </p:nvSpPr>
        <p:spPr bwMode="auto">
          <a:xfrm>
            <a:off x="5856817" y="3106738"/>
            <a:ext cx="172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0" lang="zh-CN" altLang="en-US" b="1">
                <a:solidFill>
                  <a:schemeClr val="tx2"/>
                </a:solidFill>
                <a:ea typeface="楷体_GB2312" pitchFamily="49" charset="-122"/>
              </a:rPr>
              <a:t>加强</a:t>
            </a:r>
          </a:p>
        </p:txBody>
      </p:sp>
      <p:sp>
        <p:nvSpPr>
          <p:cNvPr id="289874" name="Text Box 82"/>
          <p:cNvSpPr txBox="1">
            <a:spLocks noChangeArrowheads="1"/>
          </p:cNvSpPr>
          <p:nvPr/>
        </p:nvSpPr>
        <p:spPr bwMode="auto">
          <a:xfrm>
            <a:off x="6096000" y="3789363"/>
            <a:ext cx="1320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0" lang="zh-CN" altLang="en-US" b="1">
                <a:solidFill>
                  <a:schemeClr val="tx2"/>
                </a:solidFill>
                <a:ea typeface="楷体_GB2312" pitchFamily="49" charset="-122"/>
              </a:rPr>
              <a:t>减弱</a:t>
            </a:r>
          </a:p>
        </p:txBody>
      </p:sp>
      <p:sp>
        <p:nvSpPr>
          <p:cNvPr id="289875" name="Text Box 83"/>
          <p:cNvSpPr txBox="1">
            <a:spLocks noChangeArrowheads="1"/>
          </p:cNvSpPr>
          <p:nvPr/>
        </p:nvSpPr>
        <p:spPr bwMode="auto">
          <a:xfrm>
            <a:off x="963084" y="1808163"/>
            <a:ext cx="5664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0" lang="zh-CN" altLang="en-US" b="1">
                <a:ea typeface="楷体_GB2312" pitchFamily="49" charset="-122"/>
              </a:rPr>
              <a:t>若 </a:t>
            </a:r>
            <a:r>
              <a:rPr kumimoji="0" lang="en-US" altLang="zh-CN" b="1" i="1">
                <a:solidFill>
                  <a:srgbClr val="FF6600"/>
                </a:solidFill>
                <a:ea typeface="楷体_GB2312" pitchFamily="49" charset="-122"/>
              </a:rPr>
              <a:t>M</a:t>
            </a:r>
            <a:r>
              <a:rPr kumimoji="0" lang="en-US" altLang="zh-CN" b="1" baseline="-25000">
                <a:solidFill>
                  <a:srgbClr val="FF6600"/>
                </a:solidFill>
                <a:ea typeface="楷体_GB2312" pitchFamily="49" charset="-122"/>
              </a:rPr>
              <a:t>1 </a:t>
            </a:r>
            <a:r>
              <a:rPr kumimoji="0" lang="zh-CN" altLang="en-US" b="1">
                <a:ea typeface="楷体_GB2312" pitchFamily="49" charset="-122"/>
              </a:rPr>
              <a:t>平移 </a:t>
            </a:r>
            <a:r>
              <a:rPr kumimoji="0" lang="en-US" altLang="zh-CN" b="1" i="1">
                <a:solidFill>
                  <a:srgbClr val="FF6600"/>
                </a:solidFill>
                <a:ea typeface="楷体_GB2312" pitchFamily="49" charset="-122"/>
              </a:rPr>
              <a:t>d</a:t>
            </a:r>
            <a:r>
              <a:rPr kumimoji="0" lang="en-US" altLang="zh-CN" b="1" i="1">
                <a:ea typeface="楷体_GB2312" pitchFamily="49" charset="-122"/>
              </a:rPr>
              <a:t>  </a:t>
            </a:r>
            <a:r>
              <a:rPr kumimoji="0" lang="zh-CN" altLang="en-US" b="1">
                <a:ea typeface="楷体_GB2312" pitchFamily="49" charset="-122"/>
              </a:rPr>
              <a:t>，光程差为：</a:t>
            </a:r>
          </a:p>
        </p:txBody>
      </p:sp>
      <p:sp>
        <p:nvSpPr>
          <p:cNvPr id="289876" name="Text Box 84"/>
          <p:cNvSpPr txBox="1">
            <a:spLocks noChangeArrowheads="1"/>
          </p:cNvSpPr>
          <p:nvPr/>
        </p:nvSpPr>
        <p:spPr bwMode="auto">
          <a:xfrm>
            <a:off x="3503085" y="2401888"/>
            <a:ext cx="28807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0" lang="en-US" altLang="zh-CN" b="1">
                <a:solidFill>
                  <a:srgbClr val="FF6600"/>
                </a:solidFill>
                <a:ea typeface="楷体_GB2312" pitchFamily="49" charset="-122"/>
              </a:rPr>
              <a:t>(</a:t>
            </a:r>
            <a:r>
              <a:rPr kumimoji="0" lang="zh-CN" altLang="en-US" b="1">
                <a:solidFill>
                  <a:srgbClr val="FF6600"/>
                </a:solidFill>
                <a:ea typeface="楷体_GB2312" pitchFamily="49" charset="-122"/>
              </a:rPr>
              <a:t>无半波损失</a:t>
            </a:r>
            <a:r>
              <a:rPr kumimoji="0" lang="en-US" altLang="zh-CN" b="1">
                <a:solidFill>
                  <a:srgbClr val="FF6600"/>
                </a:solidFill>
                <a:ea typeface="楷体_GB2312" pitchFamily="49" charset="-122"/>
              </a:rPr>
              <a:t>)</a:t>
            </a:r>
          </a:p>
        </p:txBody>
      </p:sp>
      <p:sp>
        <p:nvSpPr>
          <p:cNvPr id="289877" name="Text Box 85"/>
          <p:cNvSpPr txBox="1">
            <a:spLocks noChangeArrowheads="1"/>
          </p:cNvSpPr>
          <p:nvPr/>
        </p:nvSpPr>
        <p:spPr bwMode="auto">
          <a:xfrm>
            <a:off x="239184" y="4530726"/>
            <a:ext cx="11521016" cy="424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lnSpc>
                <a:spcPct val="120000"/>
              </a:lnSpc>
            </a:pPr>
            <a:r>
              <a:rPr lang="en-US" altLang="zh-CN" b="1">
                <a:ea typeface="楷体_GB2312" pitchFamily="49" charset="-122"/>
              </a:rPr>
              <a:t> </a:t>
            </a:r>
            <a:r>
              <a:rPr lang="zh-CN" altLang="en-US" b="1">
                <a:ea typeface="楷体_GB2312" pitchFamily="49" charset="-122"/>
              </a:rPr>
              <a:t>距离 </a:t>
            </a:r>
            <a:r>
              <a:rPr lang="en-US" altLang="zh-CN" b="1" i="1">
                <a:solidFill>
                  <a:srgbClr val="FF6600"/>
                </a:solidFill>
                <a:ea typeface="楷体_GB2312" pitchFamily="49" charset="-122"/>
              </a:rPr>
              <a:t>d </a:t>
            </a:r>
            <a:r>
              <a:rPr lang="en-US" altLang="zh-CN" b="1" i="1">
                <a:ea typeface="楷体_GB2312" pitchFamily="49" charset="-122"/>
              </a:rPr>
              <a:t> </a:t>
            </a:r>
            <a:r>
              <a:rPr lang="zh-CN" altLang="en-US" b="1">
                <a:ea typeface="楷体_GB2312" pitchFamily="49" charset="-122"/>
              </a:rPr>
              <a:t>每变化</a:t>
            </a:r>
            <a:r>
              <a:rPr lang="zh-CN" altLang="en-US" b="1">
                <a:solidFill>
                  <a:srgbClr val="FF6600"/>
                </a:solidFill>
                <a:ea typeface="楷体_GB2312" pitchFamily="49" charset="-122"/>
              </a:rPr>
              <a:t>半个波长</a:t>
            </a:r>
            <a:r>
              <a:rPr lang="zh-CN" altLang="en-US" b="1">
                <a:ea typeface="楷体_GB2312" pitchFamily="49" charset="-122"/>
              </a:rPr>
              <a:t>，则干涉条纹移过 </a:t>
            </a:r>
            <a:r>
              <a:rPr lang="en-US" altLang="zh-CN" b="1">
                <a:solidFill>
                  <a:srgbClr val="FF6600"/>
                </a:solidFill>
                <a:ea typeface="楷体_GB2312" pitchFamily="49" charset="-122"/>
              </a:rPr>
              <a:t>1 </a:t>
            </a:r>
            <a:r>
              <a:rPr lang="zh-CN" altLang="en-US" b="1">
                <a:solidFill>
                  <a:srgbClr val="FF6600"/>
                </a:solidFill>
                <a:ea typeface="楷体_GB2312" pitchFamily="49" charset="-122"/>
              </a:rPr>
              <a:t>条</a:t>
            </a:r>
            <a:r>
              <a:rPr lang="zh-CN" altLang="en-US" b="1">
                <a:ea typeface="楷体_GB2312" pitchFamily="49" charset="-122"/>
              </a:rPr>
              <a:t>；</a:t>
            </a:r>
            <a:r>
              <a:rPr kumimoji="0" lang="zh-CN" altLang="en-US" b="1">
                <a:ea typeface="楷体_GB2312" pitchFamily="49" charset="-122"/>
              </a:rPr>
              <a:t>若</a:t>
            </a:r>
            <a:r>
              <a:rPr kumimoji="0" lang="en-US" altLang="zh-CN" b="1" i="1">
                <a:solidFill>
                  <a:srgbClr val="FF6600"/>
                </a:solidFill>
                <a:ea typeface="楷体_GB2312" pitchFamily="49" charset="-122"/>
              </a:rPr>
              <a:t>M</a:t>
            </a:r>
            <a:r>
              <a:rPr kumimoji="0" lang="en-US" altLang="zh-CN" b="1" baseline="-25000">
                <a:solidFill>
                  <a:srgbClr val="FF6600"/>
                </a:solidFill>
                <a:ea typeface="楷体_GB2312" pitchFamily="49" charset="-122"/>
              </a:rPr>
              <a:t>1</a:t>
            </a:r>
            <a:r>
              <a:rPr kumimoji="0" lang="zh-CN" altLang="en-US" b="1">
                <a:ea typeface="楷体_GB2312" pitchFamily="49" charset="-122"/>
              </a:rPr>
              <a:t>平移 </a:t>
            </a:r>
            <a:r>
              <a:rPr kumimoji="0" lang="zh-CN" altLang="en-US" b="1">
                <a:solidFill>
                  <a:srgbClr val="FF6600"/>
                </a:solidFill>
                <a:ea typeface="楷体_GB2312" pitchFamily="49" charset="-122"/>
                <a:sym typeface="Symbol" pitchFamily="18" charset="2"/>
              </a:rPr>
              <a:t></a:t>
            </a:r>
            <a:r>
              <a:rPr kumimoji="0" lang="en-US" altLang="zh-CN" b="1" i="1">
                <a:solidFill>
                  <a:srgbClr val="FF6600"/>
                </a:solidFill>
                <a:ea typeface="楷体_GB2312" pitchFamily="49" charset="-122"/>
              </a:rPr>
              <a:t>d</a:t>
            </a:r>
            <a:r>
              <a:rPr kumimoji="0" lang="en-US" altLang="zh-CN" b="1" i="1">
                <a:ea typeface="楷体_GB2312" pitchFamily="49" charset="-122"/>
              </a:rPr>
              <a:t> </a:t>
            </a:r>
            <a:r>
              <a:rPr kumimoji="0" lang="zh-CN" altLang="en-US" b="1">
                <a:ea typeface="楷体_GB2312" pitchFamily="49" charset="-122"/>
              </a:rPr>
              <a:t>时，干涉条纹移过  </a:t>
            </a:r>
            <a:r>
              <a:rPr kumimoji="0" lang="en-US" altLang="zh-CN" b="1" i="1">
                <a:solidFill>
                  <a:srgbClr val="FF6600"/>
                </a:solidFill>
                <a:ea typeface="楷体_GB2312" pitchFamily="49" charset="-122"/>
                <a:sym typeface="Symbol" pitchFamily="18" charset="2"/>
              </a:rPr>
              <a:t>N</a:t>
            </a:r>
            <a:r>
              <a:rPr kumimoji="0" lang="en-US" altLang="zh-CN" b="1" i="1">
                <a:solidFill>
                  <a:srgbClr val="FF6600"/>
                </a:solidFill>
                <a:ea typeface="楷体_GB2312" pitchFamily="49" charset="-122"/>
              </a:rPr>
              <a:t>  </a:t>
            </a:r>
            <a:r>
              <a:rPr kumimoji="0" lang="zh-CN" altLang="en-US" b="1">
                <a:ea typeface="楷体_GB2312" pitchFamily="49" charset="-122"/>
              </a:rPr>
              <a:t>条，则有</a:t>
            </a:r>
            <a:endParaRPr lang="zh-CN" altLang="en-US" b="1">
              <a:ea typeface="楷体_GB2312" pitchFamily="49" charset="-122"/>
            </a:endParaRPr>
          </a:p>
        </p:txBody>
      </p:sp>
      <p:graphicFrame>
        <p:nvGraphicFramePr>
          <p:cNvPr id="289878" name="Object 86"/>
          <p:cNvGraphicFramePr>
            <a:graphicFrameLocks/>
          </p:cNvGraphicFramePr>
          <p:nvPr/>
        </p:nvGraphicFramePr>
        <p:xfrm>
          <a:off x="4229100" y="5668963"/>
          <a:ext cx="1761067" cy="730250"/>
        </p:xfrm>
        <a:graphic>
          <a:graphicData uri="http://schemas.openxmlformats.org/presentationml/2006/ole">
            <mc:AlternateContent xmlns:mc="http://schemas.openxmlformats.org/markup-compatibility/2006">
              <mc:Choice xmlns:v="urn:schemas-microsoft-com:vml" Requires="v">
                <p:oleObj spid="_x0000_s4113" name="公式" r:id="rId34" imgW="736560" imgH="406080" progId="Equation.3">
                  <p:embed/>
                </p:oleObj>
              </mc:Choice>
              <mc:Fallback>
                <p:oleObj name="公式" r:id="rId34" imgW="736560" imgH="406080" progId="Equation.3">
                  <p:embed/>
                  <p:pic>
                    <p:nvPicPr>
                      <p:cNvPr id="0" name=""/>
                      <p:cNvPicPr>
                        <a:picLocks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229100" y="5668963"/>
                        <a:ext cx="1761067" cy="730250"/>
                      </a:xfrm>
                      <a:prstGeom prst="rect">
                        <a:avLst/>
                      </a:prstGeom>
                      <a:solidFill>
                        <a:srgbClr val="CCFFFF"/>
                      </a:soli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9879" name="AutoShape 87">
            <a:hlinkClick r:id="rId36" action="ppaction://hlinkfile" highlightClick="1"/>
          </p:cNvPr>
          <p:cNvSpPr>
            <a:spLocks noChangeArrowheads="1"/>
          </p:cNvSpPr>
          <p:nvPr/>
        </p:nvSpPr>
        <p:spPr bwMode="auto">
          <a:xfrm>
            <a:off x="2929467" y="638175"/>
            <a:ext cx="383117" cy="287338"/>
          </a:xfrm>
          <a:prstGeom prst="actionButtonInformation">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594492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9829"/>
                                        </p:tgtEl>
                                        <p:attrNameLst>
                                          <p:attrName>style.visibility</p:attrName>
                                        </p:attrNameLst>
                                      </p:cBhvr>
                                      <p:to>
                                        <p:strVal val="visible"/>
                                      </p:to>
                                    </p:set>
                                    <p:animEffect transition="in" filter="wipe(left)">
                                      <p:cBhvr>
                                        <p:cTn id="7" dur="1000"/>
                                        <p:tgtEl>
                                          <p:spTgt spid="2898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289794"/>
                                        </p:tgtEl>
                                        <p:attrNameLst>
                                          <p:attrName>style.visibility</p:attrName>
                                        </p:attrNameLst>
                                      </p:cBhvr>
                                      <p:to>
                                        <p:strVal val="visible"/>
                                      </p:to>
                                    </p:set>
                                    <p:animEffect transition="in" filter="barn(inHorizontal)">
                                      <p:cBhvr>
                                        <p:cTn id="12" dur="500"/>
                                        <p:tgtEl>
                                          <p:spTgt spid="2897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9834"/>
                                        </p:tgtEl>
                                        <p:attrNameLst>
                                          <p:attrName>style.visibility</p:attrName>
                                        </p:attrNameLst>
                                      </p:cBhvr>
                                      <p:to>
                                        <p:strVal val="visible"/>
                                      </p:to>
                                    </p:set>
                                    <p:animEffect transition="in" filter="wipe(left)">
                                      <p:cBhvr>
                                        <p:cTn id="17" dur="500"/>
                                        <p:tgtEl>
                                          <p:spTgt spid="2898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9835"/>
                                        </p:tgtEl>
                                        <p:attrNameLst>
                                          <p:attrName>style.visibility</p:attrName>
                                        </p:attrNameLst>
                                      </p:cBhvr>
                                      <p:to>
                                        <p:strVal val="visible"/>
                                      </p:to>
                                    </p:set>
                                    <p:animEffect transition="in" filter="wipe(left)">
                                      <p:cBhvr>
                                        <p:cTn id="22" dur="500"/>
                                        <p:tgtEl>
                                          <p:spTgt spid="2898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89840"/>
                                        </p:tgtEl>
                                        <p:attrNameLst>
                                          <p:attrName>style.visibility</p:attrName>
                                        </p:attrNameLst>
                                      </p:cBhvr>
                                      <p:to>
                                        <p:strVal val="visible"/>
                                      </p:to>
                                    </p:set>
                                    <p:animEffect transition="in" filter="wipe(left)">
                                      <p:cBhvr>
                                        <p:cTn id="27" dur="500"/>
                                        <p:tgtEl>
                                          <p:spTgt spid="2898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9831"/>
                                        </p:tgtEl>
                                        <p:attrNameLst>
                                          <p:attrName>style.visibility</p:attrName>
                                        </p:attrNameLst>
                                      </p:cBhvr>
                                      <p:to>
                                        <p:strVal val="visible"/>
                                      </p:to>
                                    </p:set>
                                    <p:animEffect transition="in" filter="wipe(left)">
                                      <p:cBhvr>
                                        <p:cTn id="32" dur="500"/>
                                        <p:tgtEl>
                                          <p:spTgt spid="2898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89845"/>
                                        </p:tgtEl>
                                        <p:attrNameLst>
                                          <p:attrName>style.visibility</p:attrName>
                                        </p:attrNameLst>
                                      </p:cBhvr>
                                      <p:to>
                                        <p:strVal val="visible"/>
                                      </p:to>
                                    </p:set>
                                    <p:animEffect transition="in" filter="wipe(left)">
                                      <p:cBhvr>
                                        <p:cTn id="37" dur="500"/>
                                        <p:tgtEl>
                                          <p:spTgt spid="289845"/>
                                        </p:tgtEl>
                                      </p:cBhvr>
                                    </p:animEffect>
                                  </p:childTnLst>
                                </p:cTn>
                              </p:par>
                            </p:childTnLst>
                          </p:cTn>
                        </p:par>
                        <p:par>
                          <p:cTn id="38" fill="hold" nodeType="afterGroup">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289846"/>
                                        </p:tgtEl>
                                        <p:attrNameLst>
                                          <p:attrName>style.visibility</p:attrName>
                                        </p:attrNameLst>
                                      </p:cBhvr>
                                      <p:to>
                                        <p:strVal val="visible"/>
                                      </p:to>
                                    </p:set>
                                    <p:animEffect transition="in" filter="wipe(down)">
                                      <p:cBhvr>
                                        <p:cTn id="41" dur="500"/>
                                        <p:tgtEl>
                                          <p:spTgt spid="289846"/>
                                        </p:tgtEl>
                                      </p:cBhvr>
                                    </p:animEffect>
                                  </p:childTnLst>
                                </p:cTn>
                              </p:par>
                            </p:childTnLst>
                          </p:cTn>
                        </p:par>
                        <p:par>
                          <p:cTn id="42" fill="hold" nodeType="afterGroup">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289832"/>
                                        </p:tgtEl>
                                        <p:attrNameLst>
                                          <p:attrName>style.visibility</p:attrName>
                                        </p:attrNameLst>
                                      </p:cBhvr>
                                      <p:to>
                                        <p:strVal val="visible"/>
                                      </p:to>
                                    </p:set>
                                    <p:animEffect transition="in" filter="wipe(down)">
                                      <p:cBhvr>
                                        <p:cTn id="45" dur="500"/>
                                        <p:tgtEl>
                                          <p:spTgt spid="289832"/>
                                        </p:tgtEl>
                                      </p:cBhvr>
                                    </p:animEffect>
                                  </p:childTnLst>
                                </p:cTn>
                              </p:par>
                            </p:childTnLst>
                          </p:cTn>
                        </p:par>
                        <p:par>
                          <p:cTn id="46" fill="hold" nodeType="afterGroup">
                            <p:stCondLst>
                              <p:cond delay="1500"/>
                            </p:stCondLst>
                            <p:childTnLst>
                              <p:par>
                                <p:cTn id="47" presetID="22" presetClass="entr" presetSubtype="8" fill="hold" nodeType="afterEffect">
                                  <p:stCondLst>
                                    <p:cond delay="0"/>
                                  </p:stCondLst>
                                  <p:childTnLst>
                                    <p:set>
                                      <p:cBhvr>
                                        <p:cTn id="48" dur="1" fill="hold">
                                          <p:stCondLst>
                                            <p:cond delay="0"/>
                                          </p:stCondLst>
                                        </p:cTn>
                                        <p:tgtEl>
                                          <p:spTgt spid="289843"/>
                                        </p:tgtEl>
                                        <p:attrNameLst>
                                          <p:attrName>style.visibility</p:attrName>
                                        </p:attrNameLst>
                                      </p:cBhvr>
                                      <p:to>
                                        <p:strVal val="visible"/>
                                      </p:to>
                                    </p:set>
                                    <p:animEffect transition="in" filter="wipe(left)">
                                      <p:cBhvr>
                                        <p:cTn id="49" dur="500"/>
                                        <p:tgtEl>
                                          <p:spTgt spid="289843"/>
                                        </p:tgtEl>
                                      </p:cBhvr>
                                    </p:animEffect>
                                  </p:childTnLst>
                                </p:cTn>
                              </p:par>
                            </p:childTnLst>
                          </p:cTn>
                        </p:par>
                        <p:par>
                          <p:cTn id="50" fill="hold" nodeType="afterGroup">
                            <p:stCondLst>
                              <p:cond delay="2000"/>
                            </p:stCondLst>
                            <p:childTnLst>
                              <p:par>
                                <p:cTn id="51" presetID="22" presetClass="entr" presetSubtype="1" fill="hold" grpId="0" nodeType="afterEffect">
                                  <p:stCondLst>
                                    <p:cond delay="0"/>
                                  </p:stCondLst>
                                  <p:childTnLst>
                                    <p:set>
                                      <p:cBhvr>
                                        <p:cTn id="52" dur="1" fill="hold">
                                          <p:stCondLst>
                                            <p:cond delay="0"/>
                                          </p:stCondLst>
                                        </p:cTn>
                                        <p:tgtEl>
                                          <p:spTgt spid="289833"/>
                                        </p:tgtEl>
                                        <p:attrNameLst>
                                          <p:attrName>style.visibility</p:attrName>
                                        </p:attrNameLst>
                                      </p:cBhvr>
                                      <p:to>
                                        <p:strVal val="visible"/>
                                      </p:to>
                                    </p:set>
                                    <p:animEffect transition="in" filter="wipe(up)">
                                      <p:cBhvr>
                                        <p:cTn id="53" dur="500"/>
                                        <p:tgtEl>
                                          <p:spTgt spid="289833"/>
                                        </p:tgtEl>
                                      </p:cBhvr>
                                    </p:animEffect>
                                  </p:childTnLst>
                                </p:cTn>
                              </p:par>
                            </p:childTnLst>
                          </p:cTn>
                        </p:par>
                        <p:par>
                          <p:cTn id="54" fill="hold" nodeType="afterGroup">
                            <p:stCondLst>
                              <p:cond delay="2500"/>
                            </p:stCondLst>
                            <p:childTnLst>
                              <p:par>
                                <p:cTn id="55" presetID="22" presetClass="entr" presetSubtype="1" fill="hold" grpId="0" nodeType="afterEffect">
                                  <p:stCondLst>
                                    <p:cond delay="0"/>
                                  </p:stCondLst>
                                  <p:childTnLst>
                                    <p:set>
                                      <p:cBhvr>
                                        <p:cTn id="56" dur="1" fill="hold">
                                          <p:stCondLst>
                                            <p:cond delay="0"/>
                                          </p:stCondLst>
                                        </p:cTn>
                                        <p:tgtEl>
                                          <p:spTgt spid="289847"/>
                                        </p:tgtEl>
                                        <p:attrNameLst>
                                          <p:attrName>style.visibility</p:attrName>
                                        </p:attrNameLst>
                                      </p:cBhvr>
                                      <p:to>
                                        <p:strVal val="visible"/>
                                      </p:to>
                                    </p:set>
                                    <p:animEffect transition="in" filter="wipe(up)">
                                      <p:cBhvr>
                                        <p:cTn id="57" dur="500"/>
                                        <p:tgtEl>
                                          <p:spTgt spid="289847"/>
                                        </p:tgtEl>
                                      </p:cBhvr>
                                    </p:animEffect>
                                  </p:childTnLst>
                                </p:cTn>
                              </p:par>
                            </p:childTnLst>
                          </p:cTn>
                        </p:par>
                        <p:par>
                          <p:cTn id="58" fill="hold" nodeType="afterGroup">
                            <p:stCondLst>
                              <p:cond delay="3000"/>
                            </p:stCondLst>
                            <p:childTnLst>
                              <p:par>
                                <p:cTn id="59" presetID="22" presetClass="entr" presetSubtype="1" fill="hold" grpId="0" nodeType="afterEffect">
                                  <p:stCondLst>
                                    <p:cond delay="0"/>
                                  </p:stCondLst>
                                  <p:childTnLst>
                                    <p:set>
                                      <p:cBhvr>
                                        <p:cTn id="60" dur="1" fill="hold">
                                          <p:stCondLst>
                                            <p:cond delay="0"/>
                                          </p:stCondLst>
                                        </p:cTn>
                                        <p:tgtEl>
                                          <p:spTgt spid="289848"/>
                                        </p:tgtEl>
                                        <p:attrNameLst>
                                          <p:attrName>style.visibility</p:attrName>
                                        </p:attrNameLst>
                                      </p:cBhvr>
                                      <p:to>
                                        <p:strVal val="visible"/>
                                      </p:to>
                                    </p:set>
                                    <p:animEffect transition="in" filter="wipe(up)">
                                      <p:cBhvr>
                                        <p:cTn id="61" dur="500"/>
                                        <p:tgtEl>
                                          <p:spTgt spid="28984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289844"/>
                                        </p:tgtEl>
                                        <p:attrNameLst>
                                          <p:attrName>style.visibility</p:attrName>
                                        </p:attrNameLst>
                                      </p:cBhvr>
                                      <p:to>
                                        <p:strVal val="visible"/>
                                      </p:to>
                                    </p:set>
                                    <p:animEffect transition="in" filter="wipe(left)">
                                      <p:cBhvr>
                                        <p:cTn id="66" dur="500"/>
                                        <p:tgtEl>
                                          <p:spTgt spid="28984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89839"/>
                                        </p:tgtEl>
                                        <p:attrNameLst>
                                          <p:attrName>style.visibility</p:attrName>
                                        </p:attrNameLst>
                                      </p:cBhvr>
                                      <p:to>
                                        <p:strVal val="visible"/>
                                      </p:to>
                                    </p:set>
                                    <p:animEffect transition="in" filter="wipe(left)">
                                      <p:cBhvr>
                                        <p:cTn id="71" dur="500"/>
                                        <p:tgtEl>
                                          <p:spTgt spid="289839"/>
                                        </p:tgtEl>
                                      </p:cBhvr>
                                    </p:animEffect>
                                  </p:childTnLst>
                                </p:cTn>
                              </p:par>
                            </p:childTnLst>
                          </p:cTn>
                        </p:par>
                        <p:par>
                          <p:cTn id="72" fill="hold" nodeType="afterGroup">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89849"/>
                                        </p:tgtEl>
                                        <p:attrNameLst>
                                          <p:attrName>style.visibility</p:attrName>
                                        </p:attrNameLst>
                                      </p:cBhvr>
                                      <p:to>
                                        <p:strVal val="visible"/>
                                      </p:to>
                                    </p:set>
                                    <p:animEffect transition="in" filter="wipe(left)">
                                      <p:cBhvr>
                                        <p:cTn id="75" dur="500"/>
                                        <p:tgtEl>
                                          <p:spTgt spid="289849"/>
                                        </p:tgtEl>
                                      </p:cBhvr>
                                    </p:animEffect>
                                  </p:childTnLst>
                                </p:cTn>
                              </p:par>
                            </p:childTnLst>
                          </p:cTn>
                        </p:par>
                        <p:par>
                          <p:cTn id="76" fill="hold" nodeType="afterGroup">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289837"/>
                                        </p:tgtEl>
                                        <p:attrNameLst>
                                          <p:attrName>style.visibility</p:attrName>
                                        </p:attrNameLst>
                                      </p:cBhvr>
                                      <p:to>
                                        <p:strVal val="visible"/>
                                      </p:to>
                                    </p:set>
                                    <p:animEffect transition="in" filter="wipe(left)">
                                      <p:cBhvr>
                                        <p:cTn id="79" dur="500"/>
                                        <p:tgtEl>
                                          <p:spTgt spid="289837"/>
                                        </p:tgtEl>
                                      </p:cBhvr>
                                    </p:animEffect>
                                  </p:childTnLst>
                                </p:cTn>
                              </p:par>
                            </p:childTnLst>
                          </p:cTn>
                        </p:par>
                        <p:par>
                          <p:cTn id="80" fill="hold" nodeType="afterGroup">
                            <p:stCondLst>
                              <p:cond delay="1500"/>
                            </p:stCondLst>
                            <p:childTnLst>
                              <p:par>
                                <p:cTn id="81" presetID="22" presetClass="entr" presetSubtype="8" fill="hold" nodeType="afterEffect">
                                  <p:stCondLst>
                                    <p:cond delay="0"/>
                                  </p:stCondLst>
                                  <p:childTnLst>
                                    <p:set>
                                      <p:cBhvr>
                                        <p:cTn id="82" dur="1" fill="hold">
                                          <p:stCondLst>
                                            <p:cond delay="0"/>
                                          </p:stCondLst>
                                        </p:cTn>
                                        <p:tgtEl>
                                          <p:spTgt spid="289841"/>
                                        </p:tgtEl>
                                        <p:attrNameLst>
                                          <p:attrName>style.visibility</p:attrName>
                                        </p:attrNameLst>
                                      </p:cBhvr>
                                      <p:to>
                                        <p:strVal val="visible"/>
                                      </p:to>
                                    </p:set>
                                    <p:animEffect transition="in" filter="wipe(left)">
                                      <p:cBhvr>
                                        <p:cTn id="83" dur="500"/>
                                        <p:tgtEl>
                                          <p:spTgt spid="289841"/>
                                        </p:tgtEl>
                                      </p:cBhvr>
                                    </p:animEffect>
                                  </p:childTnLst>
                                </p:cTn>
                              </p:par>
                            </p:childTnLst>
                          </p:cTn>
                        </p:par>
                        <p:par>
                          <p:cTn id="84" fill="hold" nodeType="afterGroup">
                            <p:stCondLst>
                              <p:cond delay="2000"/>
                            </p:stCondLst>
                            <p:childTnLst>
                              <p:par>
                                <p:cTn id="85" presetID="22" presetClass="entr" presetSubtype="2" fill="hold" grpId="0" nodeType="afterEffect">
                                  <p:stCondLst>
                                    <p:cond delay="0"/>
                                  </p:stCondLst>
                                  <p:childTnLst>
                                    <p:set>
                                      <p:cBhvr>
                                        <p:cTn id="86" dur="1" fill="hold">
                                          <p:stCondLst>
                                            <p:cond delay="0"/>
                                          </p:stCondLst>
                                        </p:cTn>
                                        <p:tgtEl>
                                          <p:spTgt spid="289838"/>
                                        </p:tgtEl>
                                        <p:attrNameLst>
                                          <p:attrName>style.visibility</p:attrName>
                                        </p:attrNameLst>
                                      </p:cBhvr>
                                      <p:to>
                                        <p:strVal val="visible"/>
                                      </p:to>
                                    </p:set>
                                    <p:animEffect transition="in" filter="wipe(right)">
                                      <p:cBhvr>
                                        <p:cTn id="87" dur="500"/>
                                        <p:tgtEl>
                                          <p:spTgt spid="289838"/>
                                        </p:tgtEl>
                                      </p:cBhvr>
                                    </p:animEffect>
                                  </p:childTnLst>
                                </p:cTn>
                              </p:par>
                            </p:childTnLst>
                          </p:cTn>
                        </p:par>
                        <p:par>
                          <p:cTn id="88" fill="hold" nodeType="afterGroup">
                            <p:stCondLst>
                              <p:cond delay="2500"/>
                            </p:stCondLst>
                            <p:childTnLst>
                              <p:par>
                                <p:cTn id="89" presetID="22" presetClass="entr" presetSubtype="2" fill="hold" grpId="0" nodeType="afterEffect">
                                  <p:stCondLst>
                                    <p:cond delay="0"/>
                                  </p:stCondLst>
                                  <p:childTnLst>
                                    <p:set>
                                      <p:cBhvr>
                                        <p:cTn id="90" dur="1" fill="hold">
                                          <p:stCondLst>
                                            <p:cond delay="0"/>
                                          </p:stCondLst>
                                        </p:cTn>
                                        <p:tgtEl>
                                          <p:spTgt spid="289850"/>
                                        </p:tgtEl>
                                        <p:attrNameLst>
                                          <p:attrName>style.visibility</p:attrName>
                                        </p:attrNameLst>
                                      </p:cBhvr>
                                      <p:to>
                                        <p:strVal val="visible"/>
                                      </p:to>
                                    </p:set>
                                    <p:animEffect transition="in" filter="wipe(right)">
                                      <p:cBhvr>
                                        <p:cTn id="91" dur="500"/>
                                        <p:tgtEl>
                                          <p:spTgt spid="289850"/>
                                        </p:tgtEl>
                                      </p:cBhvr>
                                    </p:animEffect>
                                  </p:childTnLst>
                                </p:cTn>
                              </p:par>
                            </p:childTnLst>
                          </p:cTn>
                        </p:par>
                        <p:par>
                          <p:cTn id="92" fill="hold" nodeType="afterGroup">
                            <p:stCondLst>
                              <p:cond delay="3000"/>
                            </p:stCondLst>
                            <p:childTnLst>
                              <p:par>
                                <p:cTn id="93" presetID="22" presetClass="entr" presetSubtype="2" fill="hold" grpId="0" nodeType="afterEffect">
                                  <p:stCondLst>
                                    <p:cond delay="0"/>
                                  </p:stCondLst>
                                  <p:childTnLst>
                                    <p:set>
                                      <p:cBhvr>
                                        <p:cTn id="94" dur="1" fill="hold">
                                          <p:stCondLst>
                                            <p:cond delay="0"/>
                                          </p:stCondLst>
                                        </p:cTn>
                                        <p:tgtEl>
                                          <p:spTgt spid="289836"/>
                                        </p:tgtEl>
                                        <p:attrNameLst>
                                          <p:attrName>style.visibility</p:attrName>
                                        </p:attrNameLst>
                                      </p:cBhvr>
                                      <p:to>
                                        <p:strVal val="visible"/>
                                      </p:to>
                                    </p:set>
                                    <p:animEffect transition="in" filter="wipe(right)">
                                      <p:cBhvr>
                                        <p:cTn id="95" dur="500"/>
                                        <p:tgtEl>
                                          <p:spTgt spid="289836"/>
                                        </p:tgtEl>
                                      </p:cBhvr>
                                    </p:animEffect>
                                  </p:childTnLst>
                                </p:cTn>
                              </p:par>
                            </p:childTnLst>
                          </p:cTn>
                        </p:par>
                        <p:par>
                          <p:cTn id="96" fill="hold" nodeType="afterGroup">
                            <p:stCondLst>
                              <p:cond delay="3500"/>
                            </p:stCondLst>
                            <p:childTnLst>
                              <p:par>
                                <p:cTn id="97" presetID="22" presetClass="entr" presetSubtype="1" fill="hold" grpId="0" nodeType="afterEffect">
                                  <p:stCondLst>
                                    <p:cond delay="0"/>
                                  </p:stCondLst>
                                  <p:childTnLst>
                                    <p:set>
                                      <p:cBhvr>
                                        <p:cTn id="98" dur="1" fill="hold">
                                          <p:stCondLst>
                                            <p:cond delay="0"/>
                                          </p:stCondLst>
                                        </p:cTn>
                                        <p:tgtEl>
                                          <p:spTgt spid="289851"/>
                                        </p:tgtEl>
                                        <p:attrNameLst>
                                          <p:attrName>style.visibility</p:attrName>
                                        </p:attrNameLst>
                                      </p:cBhvr>
                                      <p:to>
                                        <p:strVal val="visible"/>
                                      </p:to>
                                    </p:set>
                                    <p:animEffect transition="in" filter="wipe(up)">
                                      <p:cBhvr>
                                        <p:cTn id="99" dur="500"/>
                                        <p:tgtEl>
                                          <p:spTgt spid="289851"/>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childTnLst>
                                    <p:set>
                                      <p:cBhvr>
                                        <p:cTn id="103" dur="1" fill="hold">
                                          <p:stCondLst>
                                            <p:cond delay="0"/>
                                          </p:stCondLst>
                                        </p:cTn>
                                        <p:tgtEl>
                                          <p:spTgt spid="289842"/>
                                        </p:tgtEl>
                                        <p:attrNameLst>
                                          <p:attrName>style.visibility</p:attrName>
                                        </p:attrNameLst>
                                      </p:cBhvr>
                                      <p:to>
                                        <p:strVal val="visible"/>
                                      </p:to>
                                    </p:set>
                                    <p:animEffect transition="in" filter="wipe(left)">
                                      <p:cBhvr>
                                        <p:cTn id="104" dur="500"/>
                                        <p:tgtEl>
                                          <p:spTgt spid="289842"/>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89830"/>
                                        </p:tgtEl>
                                        <p:attrNameLst>
                                          <p:attrName>style.visibility</p:attrName>
                                        </p:attrNameLst>
                                      </p:cBhvr>
                                      <p:to>
                                        <p:strVal val="visible"/>
                                      </p:to>
                                    </p:set>
                                    <p:animEffect transition="in" filter="wipe(left)">
                                      <p:cBhvr>
                                        <p:cTn id="109" dur="500"/>
                                        <p:tgtEl>
                                          <p:spTgt spid="289830"/>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289875"/>
                                        </p:tgtEl>
                                        <p:attrNameLst>
                                          <p:attrName>style.visibility</p:attrName>
                                        </p:attrNameLst>
                                      </p:cBhvr>
                                      <p:to>
                                        <p:strVal val="visible"/>
                                      </p:to>
                                    </p:set>
                                    <p:animEffect transition="in" filter="wipe(left)">
                                      <p:cBhvr>
                                        <p:cTn id="114" dur="1000"/>
                                        <p:tgtEl>
                                          <p:spTgt spid="289875"/>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4" fill="hold" nodeType="clickEffect">
                                  <p:stCondLst>
                                    <p:cond delay="0"/>
                                  </p:stCondLst>
                                  <p:childTnLst>
                                    <p:set>
                                      <p:cBhvr>
                                        <p:cTn id="118" dur="1" fill="hold">
                                          <p:stCondLst>
                                            <p:cond delay="0"/>
                                          </p:stCondLst>
                                        </p:cTn>
                                        <p:tgtEl>
                                          <p:spTgt spid="289861"/>
                                        </p:tgtEl>
                                        <p:attrNameLst>
                                          <p:attrName>style.visibility</p:attrName>
                                        </p:attrNameLst>
                                      </p:cBhvr>
                                      <p:to>
                                        <p:strVal val="visible"/>
                                      </p:to>
                                    </p:set>
                                    <p:animEffect transition="in" filter="wipe(down)">
                                      <p:cBhvr>
                                        <p:cTn id="119" dur="500"/>
                                        <p:tgtEl>
                                          <p:spTgt spid="289861"/>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nodeType="clickEffect">
                                  <p:stCondLst>
                                    <p:cond delay="0"/>
                                  </p:stCondLst>
                                  <p:childTnLst>
                                    <p:set>
                                      <p:cBhvr>
                                        <p:cTn id="123" dur="1" fill="hold">
                                          <p:stCondLst>
                                            <p:cond delay="0"/>
                                          </p:stCondLst>
                                        </p:cTn>
                                        <p:tgtEl>
                                          <p:spTgt spid="289853"/>
                                        </p:tgtEl>
                                        <p:attrNameLst>
                                          <p:attrName>style.visibility</p:attrName>
                                        </p:attrNameLst>
                                      </p:cBhvr>
                                      <p:to>
                                        <p:strVal val="visible"/>
                                      </p:to>
                                    </p:set>
                                    <p:animEffect transition="in" filter="wipe(left)">
                                      <p:cBhvr>
                                        <p:cTn id="124" dur="500"/>
                                        <p:tgtEl>
                                          <p:spTgt spid="289853"/>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289857"/>
                                        </p:tgtEl>
                                        <p:attrNameLst>
                                          <p:attrName>style.visibility</p:attrName>
                                        </p:attrNameLst>
                                      </p:cBhvr>
                                      <p:to>
                                        <p:strVal val="visible"/>
                                      </p:to>
                                    </p:set>
                                    <p:animEffect transition="in" filter="wipe(left)">
                                      <p:cBhvr>
                                        <p:cTn id="129" dur="500"/>
                                        <p:tgtEl>
                                          <p:spTgt spid="289857"/>
                                        </p:tgtEl>
                                      </p:cBhvr>
                                    </p:animEffect>
                                  </p:childTnLst>
                                </p:cTn>
                              </p:par>
                            </p:childTnLst>
                          </p:cTn>
                        </p:par>
                        <p:par>
                          <p:cTn id="130" fill="hold" nodeType="afterGroup">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89856"/>
                                        </p:tgtEl>
                                        <p:attrNameLst>
                                          <p:attrName>style.visibility</p:attrName>
                                        </p:attrNameLst>
                                      </p:cBhvr>
                                      <p:to>
                                        <p:strVal val="visible"/>
                                      </p:to>
                                    </p:set>
                                    <p:animEffect transition="in" filter="wipe(left)">
                                      <p:cBhvr>
                                        <p:cTn id="133" dur="500"/>
                                        <p:tgtEl>
                                          <p:spTgt spid="289856"/>
                                        </p:tgtEl>
                                      </p:cBhvr>
                                    </p:animEffect>
                                  </p:childTnLst>
                                </p:cTn>
                              </p:par>
                            </p:childTnLst>
                          </p:cTn>
                        </p:par>
                        <p:par>
                          <p:cTn id="134" fill="hold" nodeType="afterGroup">
                            <p:stCondLst>
                              <p:cond delay="1000"/>
                            </p:stCondLst>
                            <p:childTnLst>
                              <p:par>
                                <p:cTn id="135" presetID="22" presetClass="entr" presetSubtype="8" fill="hold" grpId="0" nodeType="afterEffect">
                                  <p:stCondLst>
                                    <p:cond delay="0"/>
                                  </p:stCondLst>
                                  <p:childTnLst>
                                    <p:set>
                                      <p:cBhvr>
                                        <p:cTn id="136" dur="1" fill="hold">
                                          <p:stCondLst>
                                            <p:cond delay="0"/>
                                          </p:stCondLst>
                                        </p:cTn>
                                        <p:tgtEl>
                                          <p:spTgt spid="289858"/>
                                        </p:tgtEl>
                                        <p:attrNameLst>
                                          <p:attrName>style.visibility</p:attrName>
                                        </p:attrNameLst>
                                      </p:cBhvr>
                                      <p:to>
                                        <p:strVal val="visible"/>
                                      </p:to>
                                    </p:set>
                                    <p:animEffect transition="in" filter="wipe(left)">
                                      <p:cBhvr>
                                        <p:cTn id="137" dur="500"/>
                                        <p:tgtEl>
                                          <p:spTgt spid="289858"/>
                                        </p:tgtEl>
                                      </p:cBhvr>
                                    </p:animEffect>
                                  </p:childTnLst>
                                </p:cTn>
                              </p:par>
                            </p:childTnLst>
                          </p:cTn>
                        </p:par>
                        <p:par>
                          <p:cTn id="138" fill="hold" nodeType="afterGroup">
                            <p:stCondLst>
                              <p:cond delay="1500"/>
                            </p:stCondLst>
                            <p:childTnLst>
                              <p:par>
                                <p:cTn id="139" presetID="22" presetClass="entr" presetSubtype="8" fill="hold" grpId="0" nodeType="afterEffect">
                                  <p:stCondLst>
                                    <p:cond delay="0"/>
                                  </p:stCondLst>
                                  <p:childTnLst>
                                    <p:set>
                                      <p:cBhvr>
                                        <p:cTn id="140" dur="1" fill="hold">
                                          <p:stCondLst>
                                            <p:cond delay="0"/>
                                          </p:stCondLst>
                                        </p:cTn>
                                        <p:tgtEl>
                                          <p:spTgt spid="289859"/>
                                        </p:tgtEl>
                                        <p:attrNameLst>
                                          <p:attrName>style.visibility</p:attrName>
                                        </p:attrNameLst>
                                      </p:cBhvr>
                                      <p:to>
                                        <p:strVal val="visible"/>
                                      </p:to>
                                    </p:set>
                                    <p:animEffect transition="in" filter="wipe(left)">
                                      <p:cBhvr>
                                        <p:cTn id="141" dur="500"/>
                                        <p:tgtEl>
                                          <p:spTgt spid="289859"/>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289860"/>
                                        </p:tgtEl>
                                        <p:attrNameLst>
                                          <p:attrName>style.visibility</p:attrName>
                                        </p:attrNameLst>
                                      </p:cBhvr>
                                      <p:to>
                                        <p:strVal val="visible"/>
                                      </p:to>
                                    </p:set>
                                    <p:animEffect transition="in" filter="wipe(left)">
                                      <p:cBhvr>
                                        <p:cTn id="146" dur="500"/>
                                        <p:tgtEl>
                                          <p:spTgt spid="289860"/>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2" presetClass="entr" presetSubtype="8" fill="hold" nodeType="clickEffect">
                                  <p:stCondLst>
                                    <p:cond delay="0"/>
                                  </p:stCondLst>
                                  <p:childTnLst>
                                    <p:set>
                                      <p:cBhvr>
                                        <p:cTn id="150" dur="1" fill="hold">
                                          <p:stCondLst>
                                            <p:cond delay="0"/>
                                          </p:stCondLst>
                                        </p:cTn>
                                        <p:tgtEl>
                                          <p:spTgt spid="289852"/>
                                        </p:tgtEl>
                                        <p:attrNameLst>
                                          <p:attrName>style.visibility</p:attrName>
                                        </p:attrNameLst>
                                      </p:cBhvr>
                                      <p:to>
                                        <p:strVal val="visible"/>
                                      </p:to>
                                    </p:set>
                                    <p:animEffect transition="in" filter="wipe(left)">
                                      <p:cBhvr>
                                        <p:cTn id="151" dur="1000"/>
                                        <p:tgtEl>
                                          <p:spTgt spid="289852"/>
                                        </p:tgtEl>
                                      </p:cBhvr>
                                    </p:animEffect>
                                  </p:childTnLst>
                                </p:cTn>
                              </p:par>
                            </p:childTnLst>
                          </p:cTn>
                        </p:par>
                        <p:par>
                          <p:cTn id="152" fill="hold" nodeType="afterGroup">
                            <p:stCondLst>
                              <p:cond delay="1000"/>
                            </p:stCondLst>
                            <p:childTnLst>
                              <p:par>
                                <p:cTn id="153" presetID="22" presetClass="entr" presetSubtype="8" fill="hold" grpId="0" nodeType="afterEffect">
                                  <p:stCondLst>
                                    <p:cond delay="0"/>
                                  </p:stCondLst>
                                  <p:childTnLst>
                                    <p:set>
                                      <p:cBhvr>
                                        <p:cTn id="154" dur="1" fill="hold">
                                          <p:stCondLst>
                                            <p:cond delay="0"/>
                                          </p:stCondLst>
                                        </p:cTn>
                                        <p:tgtEl>
                                          <p:spTgt spid="289876"/>
                                        </p:tgtEl>
                                        <p:attrNameLst>
                                          <p:attrName>style.visibility</p:attrName>
                                        </p:attrNameLst>
                                      </p:cBhvr>
                                      <p:to>
                                        <p:strVal val="visible"/>
                                      </p:to>
                                    </p:set>
                                    <p:animEffect transition="in" filter="wipe(left)">
                                      <p:cBhvr>
                                        <p:cTn id="155" dur="1000"/>
                                        <p:tgtEl>
                                          <p:spTgt spid="289876"/>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2" presetClass="entr" presetSubtype="8" fill="hold" nodeType="clickEffect">
                                  <p:stCondLst>
                                    <p:cond delay="0"/>
                                  </p:stCondLst>
                                  <p:childTnLst>
                                    <p:set>
                                      <p:cBhvr>
                                        <p:cTn id="159" dur="1" fill="hold">
                                          <p:stCondLst>
                                            <p:cond delay="0"/>
                                          </p:stCondLst>
                                        </p:cTn>
                                        <p:tgtEl>
                                          <p:spTgt spid="289854"/>
                                        </p:tgtEl>
                                        <p:attrNameLst>
                                          <p:attrName>style.visibility</p:attrName>
                                        </p:attrNameLst>
                                      </p:cBhvr>
                                      <p:to>
                                        <p:strVal val="visible"/>
                                      </p:to>
                                    </p:set>
                                    <p:animEffect transition="in" filter="wipe(left)">
                                      <p:cBhvr>
                                        <p:cTn id="160" dur="1000"/>
                                        <p:tgtEl>
                                          <p:spTgt spid="289854"/>
                                        </p:tgtEl>
                                      </p:cBhvr>
                                    </p:animEffect>
                                  </p:childTnLst>
                                </p:cTn>
                              </p:par>
                            </p:childTnLst>
                          </p:cTn>
                        </p:par>
                        <p:par>
                          <p:cTn id="161" fill="hold" nodeType="afterGroup">
                            <p:stCondLst>
                              <p:cond delay="1000"/>
                            </p:stCondLst>
                            <p:childTnLst>
                              <p:par>
                                <p:cTn id="162" presetID="22" presetClass="entr" presetSubtype="8" fill="hold" grpId="0" nodeType="afterEffect">
                                  <p:stCondLst>
                                    <p:cond delay="0"/>
                                  </p:stCondLst>
                                  <p:childTnLst>
                                    <p:set>
                                      <p:cBhvr>
                                        <p:cTn id="163" dur="1" fill="hold">
                                          <p:stCondLst>
                                            <p:cond delay="0"/>
                                          </p:stCondLst>
                                        </p:cTn>
                                        <p:tgtEl>
                                          <p:spTgt spid="289873"/>
                                        </p:tgtEl>
                                        <p:attrNameLst>
                                          <p:attrName>style.visibility</p:attrName>
                                        </p:attrNameLst>
                                      </p:cBhvr>
                                      <p:to>
                                        <p:strVal val="visible"/>
                                      </p:to>
                                    </p:set>
                                    <p:animEffect transition="in" filter="wipe(left)">
                                      <p:cBhvr>
                                        <p:cTn id="164" dur="1000"/>
                                        <p:tgtEl>
                                          <p:spTgt spid="289873"/>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2" presetClass="entr" presetSubtype="8" fill="hold" nodeType="clickEffect">
                                  <p:stCondLst>
                                    <p:cond delay="0"/>
                                  </p:stCondLst>
                                  <p:childTnLst>
                                    <p:set>
                                      <p:cBhvr>
                                        <p:cTn id="168" dur="1" fill="hold">
                                          <p:stCondLst>
                                            <p:cond delay="0"/>
                                          </p:stCondLst>
                                        </p:cTn>
                                        <p:tgtEl>
                                          <p:spTgt spid="289855"/>
                                        </p:tgtEl>
                                        <p:attrNameLst>
                                          <p:attrName>style.visibility</p:attrName>
                                        </p:attrNameLst>
                                      </p:cBhvr>
                                      <p:to>
                                        <p:strVal val="visible"/>
                                      </p:to>
                                    </p:set>
                                    <p:animEffect transition="in" filter="wipe(left)">
                                      <p:cBhvr>
                                        <p:cTn id="169" dur="1000"/>
                                        <p:tgtEl>
                                          <p:spTgt spid="289855"/>
                                        </p:tgtEl>
                                      </p:cBhvr>
                                    </p:animEffect>
                                  </p:childTnLst>
                                </p:cTn>
                              </p:par>
                            </p:childTnLst>
                          </p:cTn>
                        </p:par>
                        <p:par>
                          <p:cTn id="170" fill="hold" nodeType="afterGroup">
                            <p:stCondLst>
                              <p:cond delay="1000"/>
                            </p:stCondLst>
                            <p:childTnLst>
                              <p:par>
                                <p:cTn id="171" presetID="22" presetClass="entr" presetSubtype="8" fill="hold" grpId="0" nodeType="afterEffect">
                                  <p:stCondLst>
                                    <p:cond delay="0"/>
                                  </p:stCondLst>
                                  <p:childTnLst>
                                    <p:set>
                                      <p:cBhvr>
                                        <p:cTn id="172" dur="1" fill="hold">
                                          <p:stCondLst>
                                            <p:cond delay="0"/>
                                          </p:stCondLst>
                                        </p:cTn>
                                        <p:tgtEl>
                                          <p:spTgt spid="289874"/>
                                        </p:tgtEl>
                                        <p:attrNameLst>
                                          <p:attrName>style.visibility</p:attrName>
                                        </p:attrNameLst>
                                      </p:cBhvr>
                                      <p:to>
                                        <p:strVal val="visible"/>
                                      </p:to>
                                    </p:set>
                                    <p:animEffect transition="in" filter="wipe(left)">
                                      <p:cBhvr>
                                        <p:cTn id="173" dur="1000"/>
                                        <p:tgtEl>
                                          <p:spTgt spid="289874"/>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289879"/>
                                        </p:tgtEl>
                                        <p:attrNameLst>
                                          <p:attrName>style.visibility</p:attrName>
                                        </p:attrNameLst>
                                      </p:cBhvr>
                                      <p:to>
                                        <p:strVal val="visible"/>
                                      </p:to>
                                    </p:set>
                                    <p:animEffect transition="in" filter="wipe(left)">
                                      <p:cBhvr>
                                        <p:cTn id="178" dur="500"/>
                                        <p:tgtEl>
                                          <p:spTgt spid="289879"/>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2" presetClass="entr" presetSubtype="8" fill="hold" grpId="0" nodeType="clickEffect">
                                  <p:stCondLst>
                                    <p:cond delay="0"/>
                                  </p:stCondLst>
                                  <p:childTnLst>
                                    <p:set>
                                      <p:cBhvr>
                                        <p:cTn id="182" dur="1" fill="hold">
                                          <p:stCondLst>
                                            <p:cond delay="0"/>
                                          </p:stCondLst>
                                        </p:cTn>
                                        <p:tgtEl>
                                          <p:spTgt spid="289877"/>
                                        </p:tgtEl>
                                        <p:attrNameLst>
                                          <p:attrName>style.visibility</p:attrName>
                                        </p:attrNameLst>
                                      </p:cBhvr>
                                      <p:to>
                                        <p:strVal val="visible"/>
                                      </p:to>
                                    </p:set>
                                    <p:animEffect transition="in" filter="wipe(left)">
                                      <p:cBhvr>
                                        <p:cTn id="183" dur="500"/>
                                        <p:tgtEl>
                                          <p:spTgt spid="289877"/>
                                        </p:tgtEl>
                                      </p:cBhvr>
                                    </p:animEffec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22" presetClass="entr" presetSubtype="8" fill="hold" nodeType="clickEffect">
                                  <p:stCondLst>
                                    <p:cond delay="0"/>
                                  </p:stCondLst>
                                  <p:childTnLst>
                                    <p:set>
                                      <p:cBhvr>
                                        <p:cTn id="187" dur="1" fill="hold">
                                          <p:stCondLst>
                                            <p:cond delay="0"/>
                                          </p:stCondLst>
                                        </p:cTn>
                                        <p:tgtEl>
                                          <p:spTgt spid="289878"/>
                                        </p:tgtEl>
                                        <p:attrNameLst>
                                          <p:attrName>style.visibility</p:attrName>
                                        </p:attrNameLst>
                                      </p:cBhvr>
                                      <p:to>
                                        <p:strVal val="visible"/>
                                      </p:to>
                                    </p:set>
                                    <p:animEffect transition="in" filter="wipe(left)">
                                      <p:cBhvr>
                                        <p:cTn id="188" dur="1000"/>
                                        <p:tgtEl>
                                          <p:spTgt spid="28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29" grpId="0" autoUpdateAnimBg="0"/>
      <p:bldP spid="289830" grpId="0" autoUpdateAnimBg="0"/>
      <p:bldP spid="289831" grpId="0" animBg="1"/>
      <p:bldP spid="289832" grpId="0" animBg="1"/>
      <p:bldP spid="289833" grpId="0" animBg="1"/>
      <p:bldP spid="289834" grpId="0" animBg="1"/>
      <p:bldP spid="289835" grpId="0" animBg="1"/>
      <p:bldP spid="289836" grpId="0" animBg="1"/>
      <p:bldP spid="289837" grpId="0" animBg="1"/>
      <p:bldP spid="289838" grpId="0" animBg="1"/>
      <p:bldP spid="289839" grpId="0" animBg="1"/>
      <p:bldP spid="289845" grpId="0" animBg="1"/>
      <p:bldP spid="289846" grpId="0" animBg="1"/>
      <p:bldP spid="289847" grpId="0" animBg="1"/>
      <p:bldP spid="289848" grpId="0" animBg="1"/>
      <p:bldP spid="289849" grpId="0" animBg="1"/>
      <p:bldP spid="289850" grpId="0" animBg="1"/>
      <p:bldP spid="289851" grpId="0" animBg="1"/>
      <p:bldP spid="289856" grpId="0" animBg="1"/>
      <p:bldP spid="289857" grpId="0" animBg="1"/>
      <p:bldP spid="289858" grpId="0" animBg="1"/>
      <p:bldP spid="289859" grpId="0" animBg="1"/>
      <p:bldP spid="289860" grpId="0" autoUpdateAnimBg="0"/>
      <p:bldP spid="289873" grpId="0" autoUpdateAnimBg="0"/>
      <p:bldP spid="289874" grpId="0" autoUpdateAnimBg="0"/>
      <p:bldP spid="289875" grpId="0" autoUpdateAnimBg="0"/>
      <p:bldP spid="289876" grpId="0" autoUpdateAnimBg="0"/>
      <p:bldP spid="289877" grpId="0" autoUpdateAnimBg="0"/>
      <p:bldP spid="2898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6" name="Text Box 8"/>
          <p:cNvSpPr txBox="1">
            <a:spLocks noChangeArrowheads="1"/>
          </p:cNvSpPr>
          <p:nvPr/>
        </p:nvSpPr>
        <p:spPr bwMode="auto">
          <a:xfrm>
            <a:off x="143934" y="620714"/>
            <a:ext cx="4415367" cy="424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lnSpc>
                <a:spcPct val="120000"/>
              </a:lnSpc>
            </a:pPr>
            <a:r>
              <a:rPr lang="en-US" altLang="zh-CN" b="1">
                <a:solidFill>
                  <a:srgbClr val="FF0000"/>
                </a:solidFill>
              </a:rPr>
              <a:t>3</a:t>
            </a:r>
            <a:r>
              <a:rPr lang="zh-CN" altLang="en-US" b="1">
                <a:solidFill>
                  <a:srgbClr val="FF0000"/>
                </a:solidFill>
              </a:rPr>
              <a:t>、</a:t>
            </a:r>
            <a:r>
              <a:rPr lang="zh-CN" altLang="en-US" b="1">
                <a:solidFill>
                  <a:srgbClr val="FF0000"/>
                </a:solidFill>
                <a:latin typeface="方正书宋简体"/>
              </a:rPr>
              <a:t>干涉图像分析</a:t>
            </a:r>
          </a:p>
        </p:txBody>
      </p:sp>
      <p:sp>
        <p:nvSpPr>
          <p:cNvPr id="83977" name="Text Box 9"/>
          <p:cNvSpPr txBox="1">
            <a:spLocks noChangeArrowheads="1"/>
          </p:cNvSpPr>
          <p:nvPr/>
        </p:nvSpPr>
        <p:spPr bwMode="auto">
          <a:xfrm>
            <a:off x="167217" y="2957513"/>
            <a:ext cx="5088467" cy="41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lnSpc>
                <a:spcPct val="115000"/>
              </a:lnSpc>
            </a:pPr>
            <a:r>
              <a:rPr lang="en-US" altLang="zh-CN" b="1"/>
              <a:t>(2)  </a:t>
            </a:r>
            <a:r>
              <a:rPr lang="zh-CN" altLang="en-US" b="1"/>
              <a:t>若 </a:t>
            </a:r>
            <a:r>
              <a:rPr lang="en-US" altLang="zh-CN" b="1" i="1">
                <a:solidFill>
                  <a:srgbClr val="FF6600"/>
                </a:solidFill>
              </a:rPr>
              <a:t>M</a:t>
            </a:r>
            <a:r>
              <a:rPr lang="en-US" altLang="zh-CN" b="1" baseline="-25000">
                <a:solidFill>
                  <a:srgbClr val="FF6600"/>
                </a:solidFill>
              </a:rPr>
              <a:t>1</a:t>
            </a:r>
            <a:r>
              <a:rPr lang="zh-CN" altLang="en-US" b="1"/>
              <a:t>、</a:t>
            </a:r>
            <a:r>
              <a:rPr lang="en-US" altLang="zh-CN" b="1" i="1">
                <a:solidFill>
                  <a:srgbClr val="FF6600"/>
                </a:solidFill>
              </a:rPr>
              <a:t>M</a:t>
            </a:r>
            <a:r>
              <a:rPr lang="en-US" altLang="zh-CN" b="1" i="1">
                <a:solidFill>
                  <a:srgbClr val="FF6600"/>
                </a:solidFill>
                <a:cs typeface="Times New Roman" pitchFamily="18" charset="0"/>
              </a:rPr>
              <a:t>'</a:t>
            </a:r>
            <a:r>
              <a:rPr lang="en-US" altLang="zh-CN" b="1" baseline="-25000">
                <a:solidFill>
                  <a:srgbClr val="FF6600"/>
                </a:solidFill>
              </a:rPr>
              <a:t>2 </a:t>
            </a:r>
            <a:r>
              <a:rPr lang="zh-CN" altLang="en-US" b="1"/>
              <a:t>有小夹角</a:t>
            </a:r>
            <a:endParaRPr lang="zh-CN" altLang="en-US"/>
          </a:p>
        </p:txBody>
      </p:sp>
      <p:sp>
        <p:nvSpPr>
          <p:cNvPr id="83978" name="Text Box 10"/>
          <p:cNvSpPr txBox="1">
            <a:spLocks noChangeArrowheads="1"/>
          </p:cNvSpPr>
          <p:nvPr/>
        </p:nvSpPr>
        <p:spPr bwMode="auto">
          <a:xfrm>
            <a:off x="215900" y="5229226"/>
            <a:ext cx="9194800" cy="41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lnSpc>
                <a:spcPct val="115000"/>
              </a:lnSpc>
            </a:pPr>
            <a:r>
              <a:rPr lang="en-US" altLang="zh-CN" b="1"/>
              <a:t>(3)  </a:t>
            </a:r>
            <a:r>
              <a:rPr lang="zh-CN" altLang="en-US" b="1"/>
              <a:t>若 </a:t>
            </a:r>
            <a:r>
              <a:rPr lang="en-US" altLang="zh-CN" b="1" i="1">
                <a:solidFill>
                  <a:srgbClr val="FF6600"/>
                </a:solidFill>
              </a:rPr>
              <a:t>M</a:t>
            </a:r>
            <a:r>
              <a:rPr lang="en-US" altLang="zh-CN" b="1" baseline="-25000">
                <a:solidFill>
                  <a:srgbClr val="FF6600"/>
                </a:solidFill>
              </a:rPr>
              <a:t>1</a:t>
            </a:r>
            <a:r>
              <a:rPr lang="en-US" altLang="zh-CN" b="1" baseline="-25000"/>
              <a:t> </a:t>
            </a:r>
            <a:r>
              <a:rPr lang="zh-CN" altLang="en-US" b="1"/>
              <a:t>平移 </a:t>
            </a:r>
            <a:r>
              <a:rPr lang="zh-CN" altLang="en-US" b="1">
                <a:solidFill>
                  <a:srgbClr val="FF6600"/>
                </a:solidFill>
                <a:sym typeface="Symbol" pitchFamily="18" charset="2"/>
              </a:rPr>
              <a:t></a:t>
            </a:r>
            <a:r>
              <a:rPr lang="en-US" altLang="zh-CN" b="1" i="1">
                <a:solidFill>
                  <a:srgbClr val="FF6600"/>
                </a:solidFill>
              </a:rPr>
              <a:t>d</a:t>
            </a:r>
            <a:r>
              <a:rPr lang="en-US" altLang="zh-CN" b="1" i="1"/>
              <a:t>  </a:t>
            </a:r>
            <a:r>
              <a:rPr lang="zh-CN" altLang="en-US" b="1"/>
              <a:t>时，干涉条纹移过 </a:t>
            </a:r>
            <a:r>
              <a:rPr lang="zh-CN" altLang="en-US" b="1">
                <a:solidFill>
                  <a:srgbClr val="FF6600"/>
                </a:solidFill>
              </a:rPr>
              <a:t> </a:t>
            </a:r>
            <a:r>
              <a:rPr lang="en-US" altLang="zh-CN" b="1" i="1">
                <a:solidFill>
                  <a:srgbClr val="FF6600"/>
                </a:solidFill>
              </a:rPr>
              <a:t>N</a:t>
            </a:r>
            <a:r>
              <a:rPr lang="en-US" altLang="zh-CN" b="1" i="1"/>
              <a:t>  </a:t>
            </a:r>
            <a:r>
              <a:rPr lang="zh-CN" altLang="en-US" b="1"/>
              <a:t>条，则有</a:t>
            </a:r>
          </a:p>
        </p:txBody>
      </p:sp>
      <p:graphicFrame>
        <p:nvGraphicFramePr>
          <p:cNvPr id="83979" name="Object 11"/>
          <p:cNvGraphicFramePr>
            <a:graphicFrameLocks noChangeAspect="1"/>
          </p:cNvGraphicFramePr>
          <p:nvPr/>
        </p:nvGraphicFramePr>
        <p:xfrm>
          <a:off x="4955117" y="5815013"/>
          <a:ext cx="2504016" cy="730250"/>
        </p:xfrm>
        <a:graphic>
          <a:graphicData uri="http://schemas.openxmlformats.org/presentationml/2006/ole">
            <mc:AlternateContent xmlns:mc="http://schemas.openxmlformats.org/markup-compatibility/2006">
              <mc:Choice xmlns:v="urn:schemas-microsoft-com:vml" Requires="v">
                <p:oleObj spid="_x0000_s5122" name="公式" r:id="rId3" imgW="1041120" imgH="406080" progId="Equation.3">
                  <p:embed/>
                </p:oleObj>
              </mc:Choice>
              <mc:Fallback>
                <p:oleObj name="公式" r:id="rId3" imgW="1041120" imgH="406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5117" y="5815013"/>
                        <a:ext cx="2504016"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66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3980" name="Text Box 12"/>
          <p:cNvSpPr txBox="1">
            <a:spLocks noChangeArrowheads="1"/>
          </p:cNvSpPr>
          <p:nvPr/>
        </p:nvSpPr>
        <p:spPr bwMode="auto">
          <a:xfrm>
            <a:off x="878418" y="3587750"/>
            <a:ext cx="3778249" cy="72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pPr>
            <a:r>
              <a:rPr lang="zh-CN" altLang="en-US" b="1">
                <a:ea typeface="楷体_GB2312" pitchFamily="49" charset="-122"/>
              </a:rPr>
              <a:t>当</a:t>
            </a:r>
            <a:r>
              <a:rPr lang="zh-CN" altLang="en-US" b="1">
                <a:solidFill>
                  <a:srgbClr val="FF6600"/>
                </a:solidFill>
                <a:ea typeface="楷体_GB2312" pitchFamily="49" charset="-122"/>
              </a:rPr>
              <a:t> </a:t>
            </a:r>
            <a:r>
              <a:rPr lang="en-US" altLang="zh-CN" b="1" i="1">
                <a:solidFill>
                  <a:srgbClr val="FF6600"/>
                </a:solidFill>
                <a:ea typeface="楷体_GB2312" pitchFamily="49" charset="-122"/>
              </a:rPr>
              <a:t>M</a:t>
            </a:r>
            <a:r>
              <a:rPr lang="en-US" altLang="zh-CN" b="1" baseline="-25000">
                <a:solidFill>
                  <a:srgbClr val="FF6600"/>
                </a:solidFill>
                <a:ea typeface="楷体_GB2312" pitchFamily="49" charset="-122"/>
              </a:rPr>
              <a:t>1 </a:t>
            </a:r>
            <a:r>
              <a:rPr lang="zh-CN" altLang="en-US" b="1">
                <a:ea typeface="楷体_GB2312" pitchFamily="49" charset="-122"/>
              </a:rPr>
              <a:t>和 </a:t>
            </a:r>
            <a:r>
              <a:rPr lang="en-US" altLang="zh-CN" b="1" i="1">
                <a:solidFill>
                  <a:srgbClr val="FF6600"/>
                </a:solidFill>
              </a:rPr>
              <a:t>M</a:t>
            </a:r>
            <a:r>
              <a:rPr lang="en-US" altLang="zh-CN" b="1" i="1">
                <a:solidFill>
                  <a:srgbClr val="FF6600"/>
                </a:solidFill>
                <a:cs typeface="Times New Roman" pitchFamily="18" charset="0"/>
              </a:rPr>
              <a:t>'</a:t>
            </a:r>
            <a:r>
              <a:rPr lang="en-US" altLang="zh-CN" b="1" baseline="-25000">
                <a:solidFill>
                  <a:srgbClr val="FF6600"/>
                </a:solidFill>
              </a:rPr>
              <a:t>2 </a:t>
            </a:r>
            <a:r>
              <a:rPr lang="zh-CN" altLang="en-US" b="1">
                <a:ea typeface="楷体_GB2312" pitchFamily="49" charset="-122"/>
              </a:rPr>
              <a:t>不平行，且光平行入射</a:t>
            </a:r>
            <a:r>
              <a:rPr lang="en-US" altLang="zh-CN" b="1">
                <a:ea typeface="楷体_GB2312" pitchFamily="49" charset="-122"/>
              </a:rPr>
              <a:t>,  </a:t>
            </a:r>
            <a:r>
              <a:rPr lang="zh-CN" altLang="en-US" b="1">
                <a:ea typeface="楷体_GB2312" pitchFamily="49" charset="-122"/>
              </a:rPr>
              <a:t>此时为</a:t>
            </a:r>
            <a:r>
              <a:rPr lang="zh-CN" altLang="en-US" b="1">
                <a:solidFill>
                  <a:srgbClr val="9900CC"/>
                </a:solidFill>
                <a:ea typeface="楷体_GB2312" pitchFamily="49" charset="-122"/>
              </a:rPr>
              <a:t>等厚条纹</a:t>
            </a:r>
          </a:p>
        </p:txBody>
      </p:sp>
      <p:pic>
        <p:nvPicPr>
          <p:cNvPr id="83981" name="Picture 13" descr="未命名插图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2963863"/>
            <a:ext cx="6915151" cy="213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3982" name="Text Box 14"/>
          <p:cNvSpPr txBox="1">
            <a:spLocks noChangeArrowheads="1"/>
          </p:cNvSpPr>
          <p:nvPr/>
        </p:nvSpPr>
        <p:spPr bwMode="auto">
          <a:xfrm>
            <a:off x="215900" y="1382713"/>
            <a:ext cx="4064000" cy="41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15000"/>
              </a:lnSpc>
            </a:pPr>
            <a:r>
              <a:rPr lang="en-US" altLang="zh-CN" b="1"/>
              <a:t>(1)  </a:t>
            </a:r>
            <a:r>
              <a:rPr lang="zh-CN" altLang="en-US" b="1"/>
              <a:t>若</a:t>
            </a:r>
            <a:r>
              <a:rPr lang="zh-CN" altLang="en-US" b="1">
                <a:solidFill>
                  <a:srgbClr val="000066"/>
                </a:solidFill>
              </a:rPr>
              <a:t> </a:t>
            </a:r>
            <a:r>
              <a:rPr lang="en-US" altLang="zh-CN" b="1" i="1">
                <a:solidFill>
                  <a:srgbClr val="FF6600"/>
                </a:solidFill>
              </a:rPr>
              <a:t>M</a:t>
            </a:r>
            <a:r>
              <a:rPr lang="en-US" altLang="zh-CN" b="1" baseline="-25000">
                <a:solidFill>
                  <a:srgbClr val="FF6600"/>
                </a:solidFill>
              </a:rPr>
              <a:t>1 </a:t>
            </a:r>
            <a:r>
              <a:rPr lang="zh-CN" altLang="en-US" b="1"/>
              <a:t>、</a:t>
            </a:r>
            <a:r>
              <a:rPr lang="en-US" altLang="zh-CN" b="1" i="1">
                <a:solidFill>
                  <a:srgbClr val="FF6600"/>
                </a:solidFill>
              </a:rPr>
              <a:t>M </a:t>
            </a:r>
            <a:r>
              <a:rPr lang="en-US" altLang="zh-CN" b="1">
                <a:solidFill>
                  <a:srgbClr val="FF6600"/>
                </a:solidFill>
                <a:sym typeface="Symbol" pitchFamily="18" charset="2"/>
              </a:rPr>
              <a:t></a:t>
            </a:r>
            <a:r>
              <a:rPr lang="en-US" altLang="zh-CN" b="1" baseline="-25000">
                <a:solidFill>
                  <a:srgbClr val="FF6600"/>
                </a:solidFill>
              </a:rPr>
              <a:t>2</a:t>
            </a:r>
            <a:r>
              <a:rPr lang="en-US" altLang="zh-CN" b="1" baseline="-25000">
                <a:solidFill>
                  <a:srgbClr val="000066"/>
                </a:solidFill>
              </a:rPr>
              <a:t> </a:t>
            </a:r>
            <a:r>
              <a:rPr lang="zh-CN" altLang="en-US" b="1"/>
              <a:t>平行</a:t>
            </a:r>
          </a:p>
        </p:txBody>
      </p:sp>
      <p:sp>
        <p:nvSpPr>
          <p:cNvPr id="83983" name="Text Box 15"/>
          <p:cNvSpPr txBox="1">
            <a:spLocks noChangeArrowheads="1"/>
          </p:cNvSpPr>
          <p:nvPr/>
        </p:nvSpPr>
        <p:spPr bwMode="auto">
          <a:xfrm>
            <a:off x="965200" y="2085976"/>
            <a:ext cx="3149600" cy="41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pPr>
            <a:r>
              <a:rPr lang="zh-CN" altLang="en-US" b="1">
                <a:solidFill>
                  <a:srgbClr val="9900CC"/>
                </a:solidFill>
                <a:latin typeface="方正书宋简体"/>
                <a:ea typeface="楷体_GB2312" pitchFamily="49" charset="-122"/>
              </a:rPr>
              <a:t>等倾条纹</a:t>
            </a:r>
          </a:p>
        </p:txBody>
      </p:sp>
      <p:pic>
        <p:nvPicPr>
          <p:cNvPr id="83984" name="Picture 16" descr="未命名插图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8918" y="515939"/>
            <a:ext cx="6913033" cy="218598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354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976"/>
                                        </p:tgtEl>
                                        <p:attrNameLst>
                                          <p:attrName>style.visibility</p:attrName>
                                        </p:attrNameLst>
                                      </p:cBhvr>
                                      <p:to>
                                        <p:strVal val="visible"/>
                                      </p:to>
                                    </p:set>
                                    <p:animEffect transition="in" filter="wipe(left)">
                                      <p:cBhvr>
                                        <p:cTn id="7" dur="500"/>
                                        <p:tgtEl>
                                          <p:spTgt spid="839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982"/>
                                        </p:tgtEl>
                                        <p:attrNameLst>
                                          <p:attrName>style.visibility</p:attrName>
                                        </p:attrNameLst>
                                      </p:cBhvr>
                                      <p:to>
                                        <p:strVal val="visible"/>
                                      </p:to>
                                    </p:set>
                                    <p:animEffect transition="in" filter="wipe(left)">
                                      <p:cBhvr>
                                        <p:cTn id="12" dur="500"/>
                                        <p:tgtEl>
                                          <p:spTgt spid="839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83984"/>
                                        </p:tgtEl>
                                        <p:attrNameLst>
                                          <p:attrName>style.visibility</p:attrName>
                                        </p:attrNameLst>
                                      </p:cBhvr>
                                      <p:to>
                                        <p:strVal val="visible"/>
                                      </p:to>
                                    </p:set>
                                    <p:animEffect transition="in" filter="box(out)">
                                      <p:cBhvr>
                                        <p:cTn id="17" dur="500"/>
                                        <p:tgtEl>
                                          <p:spTgt spid="839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3983"/>
                                        </p:tgtEl>
                                        <p:attrNameLst>
                                          <p:attrName>style.visibility</p:attrName>
                                        </p:attrNameLst>
                                      </p:cBhvr>
                                      <p:to>
                                        <p:strVal val="visible"/>
                                      </p:to>
                                    </p:set>
                                    <p:animEffect transition="in" filter="wipe(left)">
                                      <p:cBhvr>
                                        <p:cTn id="22" dur="500"/>
                                        <p:tgtEl>
                                          <p:spTgt spid="839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3977"/>
                                        </p:tgtEl>
                                        <p:attrNameLst>
                                          <p:attrName>style.visibility</p:attrName>
                                        </p:attrNameLst>
                                      </p:cBhvr>
                                      <p:to>
                                        <p:strVal val="visible"/>
                                      </p:to>
                                    </p:set>
                                    <p:animEffect transition="in" filter="wipe(left)">
                                      <p:cBhvr>
                                        <p:cTn id="27" dur="500"/>
                                        <p:tgtEl>
                                          <p:spTgt spid="8397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83981"/>
                                        </p:tgtEl>
                                        <p:attrNameLst>
                                          <p:attrName>style.visibility</p:attrName>
                                        </p:attrNameLst>
                                      </p:cBhvr>
                                      <p:to>
                                        <p:strVal val="visible"/>
                                      </p:to>
                                    </p:set>
                                    <p:animEffect transition="in" filter="box(out)">
                                      <p:cBhvr>
                                        <p:cTn id="32" dur="500"/>
                                        <p:tgtEl>
                                          <p:spTgt spid="8398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3980"/>
                                        </p:tgtEl>
                                        <p:attrNameLst>
                                          <p:attrName>style.visibility</p:attrName>
                                        </p:attrNameLst>
                                      </p:cBhvr>
                                      <p:to>
                                        <p:strVal val="visible"/>
                                      </p:to>
                                    </p:set>
                                    <p:animEffect transition="in" filter="wipe(left)">
                                      <p:cBhvr>
                                        <p:cTn id="37" dur="500"/>
                                        <p:tgtEl>
                                          <p:spTgt spid="839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3978"/>
                                        </p:tgtEl>
                                        <p:attrNameLst>
                                          <p:attrName>style.visibility</p:attrName>
                                        </p:attrNameLst>
                                      </p:cBhvr>
                                      <p:to>
                                        <p:strVal val="visible"/>
                                      </p:to>
                                    </p:set>
                                    <p:animEffect transition="in" filter="wipe(left)">
                                      <p:cBhvr>
                                        <p:cTn id="42" dur="500"/>
                                        <p:tgtEl>
                                          <p:spTgt spid="83978"/>
                                        </p:tgtEl>
                                      </p:cBhvr>
                                    </p:animEffect>
                                  </p:childTnLst>
                                </p:cTn>
                              </p:par>
                            </p:childTnLst>
                          </p:cTn>
                        </p:par>
                        <p:par>
                          <p:cTn id="43" fill="hold" nodeType="afterGroup">
                            <p:stCondLst>
                              <p:cond delay="500"/>
                            </p:stCondLst>
                            <p:childTnLst>
                              <p:par>
                                <p:cTn id="44" presetID="22" presetClass="entr" presetSubtype="8" fill="hold" nodeType="afterEffect">
                                  <p:stCondLst>
                                    <p:cond delay="0"/>
                                  </p:stCondLst>
                                  <p:childTnLst>
                                    <p:set>
                                      <p:cBhvr>
                                        <p:cTn id="45" dur="1" fill="hold">
                                          <p:stCondLst>
                                            <p:cond delay="0"/>
                                          </p:stCondLst>
                                        </p:cTn>
                                        <p:tgtEl>
                                          <p:spTgt spid="83979"/>
                                        </p:tgtEl>
                                        <p:attrNameLst>
                                          <p:attrName>style.visibility</p:attrName>
                                        </p:attrNameLst>
                                      </p:cBhvr>
                                      <p:to>
                                        <p:strVal val="visible"/>
                                      </p:to>
                                    </p:set>
                                    <p:animEffect transition="in" filter="wipe(left)">
                                      <p:cBhvr>
                                        <p:cTn id="46" dur="500"/>
                                        <p:tgtEl>
                                          <p:spTgt spid="83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autoUpdateAnimBg="0"/>
      <p:bldP spid="83977" grpId="0" autoUpdateAnimBg="0"/>
      <p:bldP spid="83978" grpId="0" autoUpdateAnimBg="0"/>
      <p:bldP spid="83980" grpId="0" autoUpdateAnimBg="0"/>
      <p:bldP spid="83982" grpId="0" autoUpdateAnimBg="0"/>
      <p:bldP spid="83983" grpId="0" autoUpdateAnimBg="0"/>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TM02900688[[fn=平面]]</Template>
  <TotalTime>1067</TotalTime>
  <Words>1386</Words>
  <Application>Microsoft Office PowerPoint</Application>
  <PresentationFormat>自定义</PresentationFormat>
  <Paragraphs>127</Paragraphs>
  <Slides>18</Slides>
  <Notes>7</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18</vt:i4>
      </vt:variant>
    </vt:vector>
  </HeadingPairs>
  <TitlesOfParts>
    <vt:vector size="21" baseType="lpstr">
      <vt:lpstr>HDOfficeLightV0</vt:lpstr>
      <vt:lpstr>Visio</vt:lpstr>
      <vt:lpstr>Microsoft 公式 3.0</vt:lpstr>
      <vt:lpstr>迈克尔逊干涉仪的调节与使用</vt:lpstr>
      <vt:lpstr>一、实验简介</vt:lpstr>
      <vt:lpstr>一、实验简介</vt:lpstr>
      <vt:lpstr>二、实验目的</vt:lpstr>
      <vt:lpstr>三、实验仪器</vt:lpstr>
      <vt:lpstr>PowerPoint 演示文稿</vt:lpstr>
      <vt:lpstr>PowerPoint 演示文稿</vt:lpstr>
      <vt:lpstr>PowerPoint 演示文稿</vt:lpstr>
      <vt:lpstr>PowerPoint 演示文稿</vt:lpstr>
      <vt:lpstr>PowerPoint 演示文稿</vt:lpstr>
      <vt:lpstr>四、实验原理</vt:lpstr>
      <vt:lpstr>四、实验原理</vt:lpstr>
      <vt:lpstr>四、实验原理</vt:lpstr>
      <vt:lpstr>五、实验步骤</vt:lpstr>
      <vt:lpstr>五、实验步骤</vt:lpstr>
      <vt:lpstr>六、注意事项</vt:lpstr>
      <vt:lpstr>六、注意事项</vt:lpstr>
      <vt:lpstr>六、注意事项</vt:lpstr>
    </vt:vector>
  </TitlesOfParts>
  <Company>Win10NeT.COM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XiaZaiMa.COM</dc:creator>
  <cp:lastModifiedBy>dya</cp:lastModifiedBy>
  <cp:revision>63</cp:revision>
  <dcterms:created xsi:type="dcterms:W3CDTF">2017-05-19T00:45:05Z</dcterms:created>
  <dcterms:modified xsi:type="dcterms:W3CDTF">2018-11-10T02:57:43Z</dcterms:modified>
</cp:coreProperties>
</file>